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tags/tag35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7.xml" ContentType="application/vnd.openxmlformats-officedocument.themeOverr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1.xml" ContentType="application/vnd.openxmlformats-officedocument.presentationml.notesSlide+xml"/>
  <Override PartName="/ppt/theme/themeOverride8.xml" ContentType="application/vnd.openxmlformats-officedocument.themeOverride+xml"/>
  <Override PartName="/ppt/tags/tag38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9.xml" ContentType="application/vnd.openxmlformats-officedocument.themeOverride+xml"/>
  <Override PartName="/ppt/tags/tag39.xml" ContentType="application/vnd.openxmlformats-officedocument.presentationml.tags+xml"/>
  <Override PartName="/ppt/notesSlides/notesSlide13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1.xml" ContentType="application/vnd.openxmlformats-officedocument.themeOverr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2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6312" r:id="rId1"/>
  </p:sldMasterIdLst>
  <p:notesMasterIdLst>
    <p:notesMasterId r:id="rId21"/>
  </p:notesMasterIdLst>
  <p:handoutMasterIdLst>
    <p:handoutMasterId r:id="rId22"/>
  </p:handoutMasterIdLst>
  <p:sldIdLst>
    <p:sldId id="712" r:id="rId2"/>
    <p:sldId id="801" r:id="rId3"/>
    <p:sldId id="813" r:id="rId4"/>
    <p:sldId id="814" r:id="rId5"/>
    <p:sldId id="729" r:id="rId6"/>
    <p:sldId id="679" r:id="rId7"/>
    <p:sldId id="804" r:id="rId8"/>
    <p:sldId id="747" r:id="rId9"/>
    <p:sldId id="815" r:id="rId10"/>
    <p:sldId id="805" r:id="rId11"/>
    <p:sldId id="774" r:id="rId12"/>
    <p:sldId id="819" r:id="rId13"/>
    <p:sldId id="776" r:id="rId14"/>
    <p:sldId id="763" r:id="rId15"/>
    <p:sldId id="829" r:id="rId16"/>
    <p:sldId id="832" r:id="rId17"/>
    <p:sldId id="773" r:id="rId18"/>
    <p:sldId id="833" r:id="rId19"/>
    <p:sldId id="733" r:id="rId20"/>
  </p:sldIdLst>
  <p:sldSz cx="12599988" cy="719931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94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1pPr>
    <a:lvl2pPr marL="475168" algn="l" rtl="0" fontAlgn="base">
      <a:spcBef>
        <a:spcPct val="0"/>
      </a:spcBef>
      <a:spcAft>
        <a:spcPct val="0"/>
      </a:spcAft>
      <a:defRPr sz="2494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2pPr>
    <a:lvl3pPr marL="950336" algn="l" rtl="0" fontAlgn="base">
      <a:spcBef>
        <a:spcPct val="0"/>
      </a:spcBef>
      <a:spcAft>
        <a:spcPct val="0"/>
      </a:spcAft>
      <a:defRPr sz="2494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3pPr>
    <a:lvl4pPr marL="1425504" algn="l" rtl="0" fontAlgn="base">
      <a:spcBef>
        <a:spcPct val="0"/>
      </a:spcBef>
      <a:spcAft>
        <a:spcPct val="0"/>
      </a:spcAft>
      <a:defRPr sz="2494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4pPr>
    <a:lvl5pPr marL="1900672" algn="l" rtl="0" fontAlgn="base">
      <a:spcBef>
        <a:spcPct val="0"/>
      </a:spcBef>
      <a:spcAft>
        <a:spcPct val="0"/>
      </a:spcAft>
      <a:defRPr sz="2494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5pPr>
    <a:lvl6pPr marL="2375840" algn="l" defTabSz="950336" rtl="0" eaLnBrk="1" latinLnBrk="0" hangingPunct="1">
      <a:defRPr sz="2494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6pPr>
    <a:lvl7pPr marL="2851008" algn="l" defTabSz="950336" rtl="0" eaLnBrk="1" latinLnBrk="0" hangingPunct="1">
      <a:defRPr sz="2494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7pPr>
    <a:lvl8pPr marL="3326176" algn="l" defTabSz="950336" rtl="0" eaLnBrk="1" latinLnBrk="0" hangingPunct="1">
      <a:defRPr sz="2494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8pPr>
    <a:lvl9pPr marL="3801344" algn="l" defTabSz="950336" rtl="0" eaLnBrk="1" latinLnBrk="0" hangingPunct="1">
      <a:defRPr sz="2494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2" orient="horz" pos="3674" userDrawn="1">
          <p15:clr>
            <a:srgbClr val="A4A3A4"/>
          </p15:clr>
        </p15:guide>
        <p15:guide id="5" orient="horz" pos="272" userDrawn="1">
          <p15:clr>
            <a:srgbClr val="A4A3A4"/>
          </p15:clr>
        </p15:guide>
        <p15:guide id="10" pos="3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 Meschkat" initials="JM" lastIdx="3" clrIdx="0"/>
  <p:cmAuthor id="1" name="Ирина Кузьмина" initials="ИК" lastIdx="1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5CA9"/>
    <a:srgbClr val="951B80"/>
    <a:srgbClr val="018CD1"/>
    <a:srgbClr val="006CB5"/>
    <a:srgbClr val="D9D9D9"/>
    <a:srgbClr val="007BC3"/>
    <a:srgbClr val="EAEAEA"/>
    <a:srgbClr val="0099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53" autoAdjust="0"/>
    <p:restoredTop sz="87903" autoAdjust="0"/>
  </p:normalViewPr>
  <p:slideViewPr>
    <p:cSldViewPr>
      <p:cViewPr varScale="1">
        <p:scale>
          <a:sx n="96" d="100"/>
          <a:sy n="96" d="100"/>
        </p:scale>
        <p:origin x="1236" y="96"/>
      </p:cViewPr>
      <p:guideLst>
        <p:guide orient="horz" pos="3674"/>
        <p:guide orient="horz" pos="272"/>
        <p:guide pos="3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>
      <p:cViewPr>
        <p:scale>
          <a:sx n="80" d="100"/>
          <a:sy n="80" d="100"/>
        </p:scale>
        <p:origin x="-3834" y="-1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E962EA-309F-6A49-999E-84B5F7C55718}" type="doc">
      <dgm:prSet loTypeId="urn:microsoft.com/office/officeart/2005/8/layout/chevron1" loCatId="" qsTypeId="urn:microsoft.com/office/officeart/2005/8/quickstyle/simple2" qsCatId="simple" csTypeId="urn:microsoft.com/office/officeart/2005/8/colors/colorful3" csCatId="colorful" phldr="1"/>
      <dgm:spPr/>
    </dgm:pt>
    <dgm:pt modelId="{30689748-4BCA-3544-9A6F-5D1A8729332F}">
      <dgm:prSet phldrT="[Текст]"/>
      <dgm:spPr/>
      <dgm:t>
        <a:bodyPr/>
        <a:lstStyle/>
        <a:p>
          <a:r>
            <a:rPr lang="ru-RU" b="1" dirty="0"/>
            <a:t>Консалтинг</a:t>
          </a:r>
        </a:p>
      </dgm:t>
    </dgm:pt>
    <dgm:pt modelId="{325D185E-7A05-FB41-AAB9-6B4F21515AF9}" type="parTrans" cxnId="{EFF82C29-04C1-C845-92A2-DEB7B665212A}">
      <dgm:prSet/>
      <dgm:spPr/>
      <dgm:t>
        <a:bodyPr/>
        <a:lstStyle/>
        <a:p>
          <a:endParaRPr lang="ru-RU"/>
        </a:p>
      </dgm:t>
    </dgm:pt>
    <dgm:pt modelId="{DDC72A7E-A774-6D4F-AEA4-447CD77B9A15}" type="sibTrans" cxnId="{EFF82C29-04C1-C845-92A2-DEB7B665212A}">
      <dgm:prSet/>
      <dgm:spPr/>
      <dgm:t>
        <a:bodyPr/>
        <a:lstStyle/>
        <a:p>
          <a:endParaRPr lang="ru-RU"/>
        </a:p>
      </dgm:t>
    </dgm:pt>
    <dgm:pt modelId="{7C45C77B-0DEE-D446-AD38-7CC9A5DF3991}">
      <dgm:prSet phldrT="[Текст]"/>
      <dgm:spPr>
        <a:solidFill>
          <a:schemeClr val="accent3"/>
        </a:solidFill>
      </dgm:spPr>
      <dgm:t>
        <a:bodyPr/>
        <a:lstStyle/>
        <a:p>
          <a:r>
            <a:rPr lang="ru-RU" b="1" dirty="0"/>
            <a:t>Расчет</a:t>
          </a:r>
        </a:p>
      </dgm:t>
    </dgm:pt>
    <dgm:pt modelId="{EAA7725C-6FE9-164F-906A-031FFA655018}" type="parTrans" cxnId="{63EF5668-BD76-8946-A750-00622370D188}">
      <dgm:prSet/>
      <dgm:spPr/>
      <dgm:t>
        <a:bodyPr/>
        <a:lstStyle/>
        <a:p>
          <a:endParaRPr lang="ru-RU"/>
        </a:p>
      </dgm:t>
    </dgm:pt>
    <dgm:pt modelId="{BA3CB619-3D67-5D48-BE93-902B7525F822}" type="sibTrans" cxnId="{63EF5668-BD76-8946-A750-00622370D188}">
      <dgm:prSet/>
      <dgm:spPr/>
      <dgm:t>
        <a:bodyPr/>
        <a:lstStyle/>
        <a:p>
          <a:endParaRPr lang="ru-RU"/>
        </a:p>
      </dgm:t>
    </dgm:pt>
    <dgm:pt modelId="{962E1A71-51A2-1D44-AA52-782C0F4F97F0}">
      <dgm:prSet phldrT="[Текст]"/>
      <dgm:spPr>
        <a:solidFill>
          <a:schemeClr val="accent3"/>
        </a:solidFill>
      </dgm:spPr>
      <dgm:t>
        <a:bodyPr/>
        <a:lstStyle/>
        <a:p>
          <a:r>
            <a:rPr lang="ru-RU" b="1" dirty="0"/>
            <a:t>Реализация</a:t>
          </a:r>
        </a:p>
      </dgm:t>
    </dgm:pt>
    <dgm:pt modelId="{188781D7-440A-4C4B-8668-A67263E2AF75}" type="parTrans" cxnId="{DF3E0FC4-850C-0F44-AAF6-04BADE8674FD}">
      <dgm:prSet/>
      <dgm:spPr/>
      <dgm:t>
        <a:bodyPr/>
        <a:lstStyle/>
        <a:p>
          <a:endParaRPr lang="ru-RU"/>
        </a:p>
      </dgm:t>
    </dgm:pt>
    <dgm:pt modelId="{5A7F68EA-BA54-D040-B744-C6CC1F7E992B}" type="sibTrans" cxnId="{DF3E0FC4-850C-0F44-AAF6-04BADE8674FD}">
      <dgm:prSet/>
      <dgm:spPr/>
      <dgm:t>
        <a:bodyPr/>
        <a:lstStyle/>
        <a:p>
          <a:endParaRPr lang="ru-RU"/>
        </a:p>
      </dgm:t>
    </dgm:pt>
    <dgm:pt modelId="{588665A6-1552-7F4A-BA2B-5D9AC78487C5}">
      <dgm:prSet phldrT="[Текст]"/>
      <dgm:spPr>
        <a:solidFill>
          <a:schemeClr val="accent3"/>
        </a:solidFill>
      </dgm:spPr>
      <dgm:t>
        <a:bodyPr/>
        <a:lstStyle/>
        <a:p>
          <a:r>
            <a:rPr lang="ru-RU" b="1" dirty="0"/>
            <a:t>Сервис</a:t>
          </a:r>
        </a:p>
      </dgm:t>
    </dgm:pt>
    <dgm:pt modelId="{D7F86F74-6547-0F48-83B4-3D7460F34ADC}" type="parTrans" cxnId="{5FD3CFD0-F2EB-FE4F-AEEA-385570EE6AE2}">
      <dgm:prSet/>
      <dgm:spPr/>
      <dgm:t>
        <a:bodyPr/>
        <a:lstStyle/>
        <a:p>
          <a:endParaRPr lang="ru-RU"/>
        </a:p>
      </dgm:t>
    </dgm:pt>
    <dgm:pt modelId="{C633A2C3-C617-3646-BEEF-433662511D0C}" type="sibTrans" cxnId="{5FD3CFD0-F2EB-FE4F-AEEA-385570EE6AE2}">
      <dgm:prSet/>
      <dgm:spPr/>
      <dgm:t>
        <a:bodyPr/>
        <a:lstStyle/>
        <a:p>
          <a:endParaRPr lang="ru-RU"/>
        </a:p>
      </dgm:t>
    </dgm:pt>
    <dgm:pt modelId="{E370E66D-CD01-F648-ABB2-34F14687368F}" type="pres">
      <dgm:prSet presAssocID="{46E962EA-309F-6A49-999E-84B5F7C55718}" presName="Name0" presStyleCnt="0">
        <dgm:presLayoutVars>
          <dgm:dir/>
          <dgm:animLvl val="lvl"/>
          <dgm:resizeHandles val="exact"/>
        </dgm:presLayoutVars>
      </dgm:prSet>
      <dgm:spPr/>
    </dgm:pt>
    <dgm:pt modelId="{6D2E2DCE-77D3-6841-8658-42E95FDB0AAB}" type="pres">
      <dgm:prSet presAssocID="{30689748-4BCA-3544-9A6F-5D1A8729332F}" presName="parTxOnly" presStyleLbl="node1" presStyleIdx="0" presStyleCnt="4" custScaleY="476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CC0972-AE2E-DA44-B506-005B8B1737C8}" type="pres">
      <dgm:prSet presAssocID="{DDC72A7E-A774-6D4F-AEA4-447CD77B9A15}" presName="parTxOnlySpace" presStyleCnt="0"/>
      <dgm:spPr/>
    </dgm:pt>
    <dgm:pt modelId="{FBD57247-3600-9D42-A3DA-224899B25E0F}" type="pres">
      <dgm:prSet presAssocID="{7C45C77B-0DEE-D446-AD38-7CC9A5DF3991}" presName="parTxOnly" presStyleLbl="node1" presStyleIdx="1" presStyleCnt="4" custScaleY="476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968876-7C6D-DA4C-810B-32C23A8CD36A}" type="pres">
      <dgm:prSet presAssocID="{BA3CB619-3D67-5D48-BE93-902B7525F822}" presName="parTxOnlySpace" presStyleCnt="0"/>
      <dgm:spPr/>
    </dgm:pt>
    <dgm:pt modelId="{B0677768-9732-7443-B9D8-3179A534FA0A}" type="pres">
      <dgm:prSet presAssocID="{962E1A71-51A2-1D44-AA52-782C0F4F97F0}" presName="parTxOnly" presStyleLbl="node1" presStyleIdx="2" presStyleCnt="4" custScaleY="476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B0E7E9-454D-6647-8B5D-A684073B3E7E}" type="pres">
      <dgm:prSet presAssocID="{5A7F68EA-BA54-D040-B744-C6CC1F7E992B}" presName="parTxOnlySpace" presStyleCnt="0"/>
      <dgm:spPr/>
    </dgm:pt>
    <dgm:pt modelId="{A9A28247-FCEE-9941-B777-1A63DF25DCFC}" type="pres">
      <dgm:prSet presAssocID="{588665A6-1552-7F4A-BA2B-5D9AC78487C5}" presName="parTxOnly" presStyleLbl="node1" presStyleIdx="3" presStyleCnt="4" custScaleY="476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C8CC1E-356A-4244-94AB-E283A379EC4B}" type="presOf" srcId="{588665A6-1552-7F4A-BA2B-5D9AC78487C5}" destId="{A9A28247-FCEE-9941-B777-1A63DF25DCFC}" srcOrd="0" destOrd="0" presId="urn:microsoft.com/office/officeart/2005/8/layout/chevron1"/>
    <dgm:cxn modelId="{63EF5668-BD76-8946-A750-00622370D188}" srcId="{46E962EA-309F-6A49-999E-84B5F7C55718}" destId="{7C45C77B-0DEE-D446-AD38-7CC9A5DF3991}" srcOrd="1" destOrd="0" parTransId="{EAA7725C-6FE9-164F-906A-031FFA655018}" sibTransId="{BA3CB619-3D67-5D48-BE93-902B7525F822}"/>
    <dgm:cxn modelId="{DF3E0FC4-850C-0F44-AAF6-04BADE8674FD}" srcId="{46E962EA-309F-6A49-999E-84B5F7C55718}" destId="{962E1A71-51A2-1D44-AA52-782C0F4F97F0}" srcOrd="2" destOrd="0" parTransId="{188781D7-440A-4C4B-8668-A67263E2AF75}" sibTransId="{5A7F68EA-BA54-D040-B744-C6CC1F7E992B}"/>
    <dgm:cxn modelId="{EFF82C29-04C1-C845-92A2-DEB7B665212A}" srcId="{46E962EA-309F-6A49-999E-84B5F7C55718}" destId="{30689748-4BCA-3544-9A6F-5D1A8729332F}" srcOrd="0" destOrd="0" parTransId="{325D185E-7A05-FB41-AAB9-6B4F21515AF9}" sibTransId="{DDC72A7E-A774-6D4F-AEA4-447CD77B9A15}"/>
    <dgm:cxn modelId="{51D2D93E-2A7E-7E45-A05C-0DEB1F04406A}" type="presOf" srcId="{30689748-4BCA-3544-9A6F-5D1A8729332F}" destId="{6D2E2DCE-77D3-6841-8658-42E95FDB0AAB}" srcOrd="0" destOrd="0" presId="urn:microsoft.com/office/officeart/2005/8/layout/chevron1"/>
    <dgm:cxn modelId="{B9B9E625-BA06-6148-8A52-AADBA47B5575}" type="presOf" srcId="{7C45C77B-0DEE-D446-AD38-7CC9A5DF3991}" destId="{FBD57247-3600-9D42-A3DA-224899B25E0F}" srcOrd="0" destOrd="0" presId="urn:microsoft.com/office/officeart/2005/8/layout/chevron1"/>
    <dgm:cxn modelId="{5FD3CFD0-F2EB-FE4F-AEEA-385570EE6AE2}" srcId="{46E962EA-309F-6A49-999E-84B5F7C55718}" destId="{588665A6-1552-7F4A-BA2B-5D9AC78487C5}" srcOrd="3" destOrd="0" parTransId="{D7F86F74-6547-0F48-83B4-3D7460F34ADC}" sibTransId="{C633A2C3-C617-3646-BEEF-433662511D0C}"/>
    <dgm:cxn modelId="{AE7B1752-A6D3-2C4E-B986-39E126B30180}" type="presOf" srcId="{46E962EA-309F-6A49-999E-84B5F7C55718}" destId="{E370E66D-CD01-F648-ABB2-34F14687368F}" srcOrd="0" destOrd="0" presId="urn:microsoft.com/office/officeart/2005/8/layout/chevron1"/>
    <dgm:cxn modelId="{2E48A820-1B41-DB49-BF8D-94BC6CDD6CB3}" type="presOf" srcId="{962E1A71-51A2-1D44-AA52-782C0F4F97F0}" destId="{B0677768-9732-7443-B9D8-3179A534FA0A}" srcOrd="0" destOrd="0" presId="urn:microsoft.com/office/officeart/2005/8/layout/chevron1"/>
    <dgm:cxn modelId="{C3EBED62-E71A-F245-84DA-C8DEDFDC7DF0}" type="presParOf" srcId="{E370E66D-CD01-F648-ABB2-34F14687368F}" destId="{6D2E2DCE-77D3-6841-8658-42E95FDB0AAB}" srcOrd="0" destOrd="0" presId="urn:microsoft.com/office/officeart/2005/8/layout/chevron1"/>
    <dgm:cxn modelId="{B084B0CF-2BE6-6C4C-B1D0-DF9BD0474558}" type="presParOf" srcId="{E370E66D-CD01-F648-ABB2-34F14687368F}" destId="{26CC0972-AE2E-DA44-B506-005B8B1737C8}" srcOrd="1" destOrd="0" presId="urn:microsoft.com/office/officeart/2005/8/layout/chevron1"/>
    <dgm:cxn modelId="{8FEB87BA-FAD3-3A4A-BD13-66DA15A45863}" type="presParOf" srcId="{E370E66D-CD01-F648-ABB2-34F14687368F}" destId="{FBD57247-3600-9D42-A3DA-224899B25E0F}" srcOrd="2" destOrd="0" presId="urn:microsoft.com/office/officeart/2005/8/layout/chevron1"/>
    <dgm:cxn modelId="{0BC028BF-FF47-7F4A-89E3-BAAC9EB8598F}" type="presParOf" srcId="{E370E66D-CD01-F648-ABB2-34F14687368F}" destId="{D0968876-7C6D-DA4C-810B-32C23A8CD36A}" srcOrd="3" destOrd="0" presId="urn:microsoft.com/office/officeart/2005/8/layout/chevron1"/>
    <dgm:cxn modelId="{EF779FE5-B8E8-1141-8011-E6A2D19DE0BE}" type="presParOf" srcId="{E370E66D-CD01-F648-ABB2-34F14687368F}" destId="{B0677768-9732-7443-B9D8-3179A534FA0A}" srcOrd="4" destOrd="0" presId="urn:microsoft.com/office/officeart/2005/8/layout/chevron1"/>
    <dgm:cxn modelId="{7849EC1B-DF2E-C74D-886D-DC910A188781}" type="presParOf" srcId="{E370E66D-CD01-F648-ABB2-34F14687368F}" destId="{2CB0E7E9-454D-6647-8B5D-A684073B3E7E}" srcOrd="5" destOrd="0" presId="urn:microsoft.com/office/officeart/2005/8/layout/chevron1"/>
    <dgm:cxn modelId="{73B8E67C-B07B-F049-ABA0-401010212806}" type="presParOf" srcId="{E370E66D-CD01-F648-ABB2-34F14687368F}" destId="{A9A28247-FCEE-9941-B777-1A63DF25DCF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E2DCE-77D3-6841-8658-42E95FDB0AAB}">
      <dsp:nvSpPr>
        <dsp:cNvPr id="0" name=""/>
        <dsp:cNvSpPr/>
      </dsp:nvSpPr>
      <dsp:spPr>
        <a:xfrm>
          <a:off x="5295" y="181718"/>
          <a:ext cx="3082432" cy="33042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Консалтинг</a:t>
          </a:r>
        </a:p>
      </dsp:txBody>
      <dsp:txXfrm>
        <a:off x="170506" y="181718"/>
        <a:ext cx="2752010" cy="330422"/>
      </dsp:txXfrm>
    </dsp:sp>
    <dsp:sp modelId="{FBD57247-3600-9D42-A3DA-224899B25E0F}">
      <dsp:nvSpPr>
        <dsp:cNvPr id="0" name=""/>
        <dsp:cNvSpPr/>
      </dsp:nvSpPr>
      <dsp:spPr>
        <a:xfrm>
          <a:off x="2779484" y="181718"/>
          <a:ext cx="3082432" cy="330422"/>
        </a:xfrm>
        <a:prstGeom prst="chevron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Расчет</a:t>
          </a:r>
        </a:p>
      </dsp:txBody>
      <dsp:txXfrm>
        <a:off x="2944695" y="181718"/>
        <a:ext cx="2752010" cy="330422"/>
      </dsp:txXfrm>
    </dsp:sp>
    <dsp:sp modelId="{B0677768-9732-7443-B9D8-3179A534FA0A}">
      <dsp:nvSpPr>
        <dsp:cNvPr id="0" name=""/>
        <dsp:cNvSpPr/>
      </dsp:nvSpPr>
      <dsp:spPr>
        <a:xfrm>
          <a:off x="5553674" y="181718"/>
          <a:ext cx="3082432" cy="330422"/>
        </a:xfrm>
        <a:prstGeom prst="chevron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Реализация</a:t>
          </a:r>
        </a:p>
      </dsp:txBody>
      <dsp:txXfrm>
        <a:off x="5718885" y="181718"/>
        <a:ext cx="2752010" cy="330422"/>
      </dsp:txXfrm>
    </dsp:sp>
    <dsp:sp modelId="{A9A28247-FCEE-9941-B777-1A63DF25DCFC}">
      <dsp:nvSpPr>
        <dsp:cNvPr id="0" name=""/>
        <dsp:cNvSpPr/>
      </dsp:nvSpPr>
      <dsp:spPr>
        <a:xfrm>
          <a:off x="8327863" y="181718"/>
          <a:ext cx="3082432" cy="330422"/>
        </a:xfrm>
        <a:prstGeom prst="chevron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Сервис</a:t>
          </a:r>
        </a:p>
      </dsp:txBody>
      <dsp:txXfrm>
        <a:off x="8493074" y="181718"/>
        <a:ext cx="2752010" cy="3304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wrap="square" lIns="88216" tIns="44108" rIns="88216" bIns="4410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wrap="square" lIns="88216" tIns="44108" rIns="88216" bIns="4410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54104821-1D1A-461E-9C2B-06AA3134ACB9}" type="datetimeFigureOut">
              <a:rPr lang="de-DE" altLang="de-DE"/>
              <a:pPr>
                <a:defRPr/>
              </a:pPr>
              <a:t>18.04.2018</a:t>
            </a:fld>
            <a:endParaRPr lang="de-DE" alt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5300"/>
          </a:xfrm>
          <a:prstGeom prst="rect">
            <a:avLst/>
          </a:prstGeom>
        </p:spPr>
        <p:txBody>
          <a:bodyPr vert="horz" wrap="square" lIns="88216" tIns="44108" rIns="88216" bIns="4410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</p:spPr>
        <p:txBody>
          <a:bodyPr vert="horz" wrap="square" lIns="88216" tIns="44108" rIns="88216" bIns="4410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449403EA-B87D-4C1E-AFE2-BB687B9BF97D}" type="slidenum">
              <a:rPr lang="de-DE" altLang="de-DE"/>
              <a:pPr>
                <a:defRPr/>
              </a:pPr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757069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5556" tIns="47777" rIns="95556" bIns="4777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5556" tIns="47777" rIns="95556" bIns="4777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44538"/>
            <a:ext cx="65151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5556" tIns="47777" rIns="95556" bIns="477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0"/>
            <a:r>
              <a:rPr lang="de-DE" noProof="0"/>
              <a:t>Zweite Ebene</a:t>
            </a:r>
          </a:p>
          <a:p>
            <a:pPr lvl="0"/>
            <a:r>
              <a:rPr lang="de-DE" noProof="0"/>
              <a:t>Dritte Ebene</a:t>
            </a:r>
          </a:p>
          <a:p>
            <a:pPr lvl="0"/>
            <a:r>
              <a:rPr lang="de-DE" noProof="0"/>
              <a:t>Vierte Ebene</a:t>
            </a:r>
          </a:p>
          <a:p>
            <a:pPr lvl="0"/>
            <a:r>
              <a:rPr lang="de-DE" noProof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5556" tIns="47777" rIns="95556" bIns="4777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53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5556" tIns="47777" rIns="95556" bIns="4777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BC4A66B6-24BB-4CBD-8C5D-8D9532CA59B0}" type="slidenum">
              <a:rPr lang="de-DE" altLang="de-DE"/>
              <a:pPr>
                <a:defRPr/>
              </a:pPr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3437048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47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772148" indent="-296980" algn="l" rtl="0" eaLnBrk="0" fontAlgn="base" hangingPunct="0">
      <a:spcBef>
        <a:spcPct val="30000"/>
      </a:spcBef>
      <a:spcAft>
        <a:spcPct val="0"/>
      </a:spcAft>
      <a:defRPr sz="1247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1187920" indent="-237584" algn="l" rtl="0" eaLnBrk="0" fontAlgn="base" hangingPunct="0">
      <a:spcBef>
        <a:spcPct val="30000"/>
      </a:spcBef>
      <a:spcAft>
        <a:spcPct val="0"/>
      </a:spcAft>
      <a:defRPr sz="1247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663088" indent="-237584" algn="l" rtl="0" eaLnBrk="0" fontAlgn="base" hangingPunct="0">
      <a:spcBef>
        <a:spcPct val="30000"/>
      </a:spcBef>
      <a:spcAft>
        <a:spcPct val="0"/>
      </a:spcAft>
      <a:defRPr sz="1247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2138256" indent="-237584" algn="l" rtl="0" eaLnBrk="0" fontAlgn="base" hangingPunct="0">
      <a:spcBef>
        <a:spcPct val="30000"/>
      </a:spcBef>
      <a:spcAft>
        <a:spcPct val="0"/>
      </a:spcAft>
      <a:defRPr sz="1247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375840" algn="l" defTabSz="950336" rtl="0" eaLnBrk="1" latinLnBrk="0" hangingPunct="1">
      <a:defRPr sz="1247" kern="1200">
        <a:solidFill>
          <a:schemeClr val="tx1"/>
        </a:solidFill>
        <a:latin typeface="+mn-lt"/>
        <a:ea typeface="+mn-ea"/>
        <a:cs typeface="+mn-cs"/>
      </a:defRPr>
    </a:lvl6pPr>
    <a:lvl7pPr marL="2851008" algn="l" defTabSz="950336" rtl="0" eaLnBrk="1" latinLnBrk="0" hangingPunct="1">
      <a:defRPr sz="1247" kern="1200">
        <a:solidFill>
          <a:schemeClr val="tx1"/>
        </a:solidFill>
        <a:latin typeface="+mn-lt"/>
        <a:ea typeface="+mn-ea"/>
        <a:cs typeface="+mn-cs"/>
      </a:defRPr>
    </a:lvl7pPr>
    <a:lvl8pPr marL="3326176" algn="l" defTabSz="950336" rtl="0" eaLnBrk="1" latinLnBrk="0" hangingPunct="1">
      <a:defRPr sz="1247" kern="1200">
        <a:solidFill>
          <a:schemeClr val="tx1"/>
        </a:solidFill>
        <a:latin typeface="+mn-lt"/>
        <a:ea typeface="+mn-ea"/>
        <a:cs typeface="+mn-cs"/>
      </a:defRPr>
    </a:lvl8pPr>
    <a:lvl9pPr marL="3801344" algn="l" defTabSz="950336" rtl="0" eaLnBrk="1" latinLnBrk="0" hangingPunct="1">
      <a:defRPr sz="124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44538"/>
            <a:ext cx="6515100" cy="3722687"/>
          </a:xfrm>
          <a:ln/>
        </p:spPr>
      </p:sp>
      <p:sp>
        <p:nvSpPr>
          <p:cNvPr id="8195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819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16798" indent="-275692" eaLnBrk="0" hangingPunct="0"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02766" indent="-220553" eaLnBrk="0" hangingPunct="0"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43873" indent="-220553" eaLnBrk="0" hangingPunct="0"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84980" indent="-220553" eaLnBrk="0" hangingPunct="0"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5782DFCC-5784-4FC2-ADC7-347E6726DC1F}" type="slidenum">
              <a:rPr lang="de-DE" sz="1300"/>
              <a:pPr/>
              <a:t>1</a:t>
            </a:fld>
            <a:endParaRPr lang="de-DE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41288" y="744538"/>
            <a:ext cx="65151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-128"/>
                <a:cs typeface="+mn-cs"/>
              </a:rPr>
              <a:t>Захватив большую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-128"/>
                <a:cs typeface="+mn-cs"/>
              </a:rPr>
              <a:t> долю рынка в РФ, и это не просто слова</a:t>
            </a:r>
            <a:endParaRPr lang="ru-RU" sz="1200" b="0" i="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A66B6-24BB-4CBD-8C5D-8D9532CA59B0}" type="slidenum">
              <a:rPr lang="de-DE" altLang="de-DE" smtClean="0"/>
              <a:pPr>
                <a:defRPr/>
              </a:pPr>
              <a:t>10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658503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44538"/>
            <a:ext cx="65151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de-DE" dirty="0" smtClean="0"/>
              <a:t>Выводя на рынок</a:t>
            </a:r>
            <a:r>
              <a:rPr lang="ru-RU" altLang="de-DE" baseline="0" dirty="0" smtClean="0"/>
              <a:t> </a:t>
            </a:r>
            <a:r>
              <a:rPr lang="en-US" altLang="de-DE" baseline="0" dirty="0" smtClean="0"/>
              <a:t>Edge, </a:t>
            </a:r>
            <a:r>
              <a:rPr lang="ru-RU" altLang="de-DE" baseline="0" dirty="0" smtClean="0"/>
              <a:t>мы основательно подготовились, предлагая законченный продукт, подкрепив это сервисом</a:t>
            </a:r>
            <a:endParaRPr lang="de-DE" altLang="de-DE" dirty="0"/>
          </a:p>
        </p:txBody>
      </p:sp>
      <p:sp>
        <p:nvSpPr>
          <p:cNvPr id="126980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16728" indent="-2756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02658" indent="-22053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43721" indent="-22053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84785" indent="-22053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25848" indent="-220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66912" indent="-220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07975" indent="-220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49038" indent="-220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585EF3C2-E132-4D3F-B2CB-0357CF823AFB}" type="slidenum">
              <a:rPr lang="de-DE" altLang="de-DE" sz="1300"/>
              <a:pPr>
                <a:spcBef>
                  <a:spcPct val="0"/>
                </a:spcBef>
                <a:defRPr/>
              </a:pPr>
              <a:t>11</a:t>
            </a:fld>
            <a:endParaRPr lang="de-DE" altLang="de-DE" sz="1300"/>
          </a:p>
        </p:txBody>
      </p:sp>
    </p:spTree>
    <p:extLst>
      <p:ext uri="{BB962C8B-B14F-4D97-AF65-F5344CB8AC3E}">
        <p14:creationId xmlns:p14="http://schemas.microsoft.com/office/powerpoint/2010/main" val="1699471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Являясь</a:t>
            </a:r>
            <a:r>
              <a:rPr lang="ru-RU" baseline="0" dirty="0" smtClean="0"/>
              <a:t> технологическим партнером, опираясь на крепкое плечо, мы доверяем самое ценное.</a:t>
            </a:r>
          </a:p>
          <a:p>
            <a:r>
              <a:rPr lang="ru-RU" baseline="0" dirty="0" smtClean="0"/>
              <a:t>Выбрав АВВ, </a:t>
            </a:r>
            <a:r>
              <a:rPr lang="ru-RU" baseline="0" dirty="0" err="1" smtClean="0"/>
              <a:t>Риттал</a:t>
            </a:r>
            <a:r>
              <a:rPr lang="ru-RU" baseline="0" dirty="0" smtClean="0"/>
              <a:t> сделал ставку на одного из лидеров отрасли, двигаясь совместно к победе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A66B6-24BB-4CBD-8C5D-8D9532CA59B0}" type="slidenum">
              <a:rPr lang="de-DE" altLang="de-DE" smtClean="0"/>
              <a:pPr>
                <a:defRPr/>
              </a:pPr>
              <a:t>12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884807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44538"/>
            <a:ext cx="65151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de-DE" dirty="0" smtClean="0"/>
              <a:t>Имея свой завод по холоду в Италии,</a:t>
            </a:r>
            <a:r>
              <a:rPr lang="ru-RU" altLang="de-DE" baseline="0" dirty="0" smtClean="0"/>
              <a:t> мы говорим о полном цикле производства.</a:t>
            </a:r>
          </a:p>
          <a:p>
            <a:r>
              <a:rPr lang="ru-RU" altLang="de-DE" baseline="0" dirty="0" smtClean="0"/>
              <a:t>Разработки, тестирование, серийный продукт и сервис.</a:t>
            </a:r>
          </a:p>
          <a:p>
            <a:r>
              <a:rPr lang="ru-RU" altLang="de-DE" baseline="0" dirty="0" smtClean="0"/>
              <a:t>2018 год для нас является годом инноваций в ИТ </a:t>
            </a:r>
            <a:r>
              <a:rPr lang="ru-RU" altLang="de-DE" baseline="0" dirty="0" err="1" smtClean="0"/>
              <a:t>кулинге</a:t>
            </a:r>
            <a:r>
              <a:rPr lang="ru-RU" altLang="de-DE" baseline="0" dirty="0" smtClean="0"/>
              <a:t>. </a:t>
            </a:r>
          </a:p>
          <a:p>
            <a:r>
              <a:rPr lang="ru-RU" altLang="de-DE" baseline="0" dirty="0" smtClean="0"/>
              <a:t>Приглашаем посетить отдельную презентацию</a:t>
            </a:r>
          </a:p>
          <a:p>
            <a:endParaRPr lang="de-DE" altLang="de-DE" dirty="0"/>
          </a:p>
        </p:txBody>
      </p:sp>
      <p:sp>
        <p:nvSpPr>
          <p:cNvPr id="126980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16728" indent="-2756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02658" indent="-22053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43721" indent="-22053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84785" indent="-22053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25848" indent="-220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66912" indent="-220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07975" indent="-220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49038" indent="-220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585EF3C2-E132-4D3F-B2CB-0357CF823AFB}" type="slidenum">
              <a:rPr lang="de-DE" altLang="de-DE" sz="1300"/>
              <a:pPr>
                <a:spcBef>
                  <a:spcPct val="0"/>
                </a:spcBef>
                <a:defRPr/>
              </a:pPr>
              <a:t>13</a:t>
            </a:fld>
            <a:endParaRPr lang="de-DE" altLang="de-DE" sz="1300"/>
          </a:p>
        </p:txBody>
      </p:sp>
    </p:spTree>
    <p:extLst>
      <p:ext uri="{BB962C8B-B14F-4D97-AF65-F5344CB8AC3E}">
        <p14:creationId xmlns:p14="http://schemas.microsoft.com/office/powerpoint/2010/main" val="1484757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41288" y="744538"/>
            <a:ext cx="65151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последние</a:t>
            </a:r>
            <a:r>
              <a:rPr lang="ru-RU" baseline="0" dirty="0" smtClean="0"/>
              <a:t> года большим трендом на рынке является Модульный ЦОД.</a:t>
            </a:r>
          </a:p>
          <a:p>
            <a:r>
              <a:rPr lang="ru-RU" baseline="0" dirty="0" smtClean="0"/>
              <a:t>Это один и новых продуктов</a:t>
            </a:r>
            <a:r>
              <a:rPr lang="en-US" baseline="0" dirty="0" smtClean="0"/>
              <a:t>, </a:t>
            </a:r>
            <a:r>
              <a:rPr lang="ru-RU" baseline="0" dirty="0" smtClean="0"/>
              <a:t>как для </a:t>
            </a:r>
            <a:r>
              <a:rPr lang="ru-RU" baseline="0" dirty="0" err="1" smtClean="0"/>
              <a:t>Риттала</a:t>
            </a:r>
            <a:r>
              <a:rPr lang="en-US" baseline="0" dirty="0" smtClean="0"/>
              <a:t>&lt;</a:t>
            </a:r>
            <a:r>
              <a:rPr lang="ru-RU" baseline="0" dirty="0" smtClean="0"/>
              <a:t> так и для рынка, тем не менее, мы имеем реализацию в РФ с сертификацией в </a:t>
            </a:r>
            <a:r>
              <a:rPr lang="en-US" baseline="0" dirty="0" smtClean="0"/>
              <a:t>UI.</a:t>
            </a:r>
          </a:p>
          <a:p>
            <a:r>
              <a:rPr lang="ru-RU" baseline="0" dirty="0" smtClean="0"/>
              <a:t>Тем самым подтверждая готовность решения к любым задачам.</a:t>
            </a:r>
          </a:p>
          <a:p>
            <a:r>
              <a:rPr lang="ru-RU" baseline="0" dirty="0" smtClean="0"/>
              <a:t>Только благодаря комплексному подходу, можно достичь подобных результатов</a:t>
            </a:r>
            <a:endParaRPr lang="en-US" baseline="0" dirty="0" smtClean="0"/>
          </a:p>
          <a:p>
            <a:r>
              <a:rPr lang="ru-RU" baseline="0" dirty="0" smtClean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A66B6-24BB-4CBD-8C5D-8D9532CA59B0}" type="slidenum">
              <a:rPr lang="de-DE" altLang="de-DE" smtClean="0"/>
              <a:pPr>
                <a:defRPr/>
              </a:pPr>
              <a:t>14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588380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Именно комплексный подход</a:t>
            </a:r>
            <a:r>
              <a:rPr lang="ru-RU" baseline="0" dirty="0" smtClean="0"/>
              <a:t> в реализации – главный фокус для нас на всех этапах.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A66B6-24BB-4CBD-8C5D-8D9532CA59B0}" type="slidenum">
              <a:rPr lang="de-DE" altLang="de-DE" smtClean="0"/>
              <a:pPr>
                <a:defRPr/>
              </a:pPr>
              <a:t>15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842106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 к примеру,</a:t>
            </a:r>
            <a:r>
              <a:rPr lang="ru-RU" baseline="0" dirty="0" smtClean="0"/>
              <a:t> на базе центра ИТ мы проводим тренинги на работающем </a:t>
            </a:r>
            <a:r>
              <a:rPr lang="ru-RU" baseline="0" dirty="0" err="1" smtClean="0"/>
              <a:t>ЦОДе</a:t>
            </a:r>
            <a:r>
              <a:rPr lang="ru-RU" baseline="0" dirty="0" smtClean="0"/>
              <a:t>, где инженеры проходят практические тренинги и способны симулировать любые задачи и проблемы.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A66B6-24BB-4CBD-8C5D-8D9532CA59B0}" type="slidenum">
              <a:rPr lang="de-DE" altLang="de-DE" smtClean="0"/>
              <a:pPr>
                <a:defRPr/>
              </a:pPr>
              <a:t>16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246094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44538"/>
            <a:ext cx="65151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Мы уже не раз говорили в глобальном для </a:t>
            </a:r>
            <a:r>
              <a:rPr lang="ru-RU" dirty="0" err="1" smtClean="0"/>
              <a:t>Риттала</a:t>
            </a:r>
            <a:r>
              <a:rPr lang="ru-RU" baseline="0" dirty="0" smtClean="0"/>
              <a:t> проекте, 200 МВт в горе))).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5DD87-02C6-4429-80A1-02A5F1AD7D45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9327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Вот несколько фото, где проект продолжает</a:t>
            </a:r>
            <a:r>
              <a:rPr lang="ru-RU" baseline="0" dirty="0" smtClean="0"/>
              <a:t> развиваться, в данный момент введено около 40 МВт в действие. </a:t>
            </a:r>
          </a:p>
          <a:p>
            <a:r>
              <a:rPr lang="ru-RU" baseline="0" dirty="0" err="1" smtClean="0"/>
              <a:t>Риттал</a:t>
            </a:r>
            <a:r>
              <a:rPr lang="ru-RU" baseline="0" dirty="0" smtClean="0"/>
              <a:t> – поставщик и интегратор всей инженерной части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A66B6-24BB-4CBD-8C5D-8D9532CA59B0}" type="slidenum">
              <a:rPr lang="de-DE" altLang="de-DE" smtClean="0"/>
              <a:pPr>
                <a:defRPr/>
              </a:pPr>
              <a:t>18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2715330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44538"/>
            <a:ext cx="65151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ru-RU" dirty="0" smtClean="0"/>
              <a:t>Мы</a:t>
            </a:r>
            <a:r>
              <a:rPr lang="ru-RU" baseline="0" dirty="0" smtClean="0"/>
              <a:t> нацелены только на совместный с клиентом рост, добро пожаловать – если Вы еще не с нами.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7C3EF4-7F5A-4F1E-BA0E-BBD9AEDF50AE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640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41288" y="744538"/>
            <a:ext cx="65151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 </a:t>
            </a:r>
            <a:r>
              <a:rPr lang="ru-RU" dirty="0" err="1" smtClean="0"/>
              <a:t>Риттал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A66B6-24BB-4CBD-8C5D-8D9532CA59B0}" type="slidenum">
              <a:rPr lang="de-DE" altLang="de-DE" smtClean="0"/>
              <a:pPr>
                <a:defRPr/>
              </a:pPr>
              <a:t>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810514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41288" y="744538"/>
            <a:ext cx="65151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 </a:t>
            </a:r>
            <a:r>
              <a:rPr lang="ru-RU" dirty="0" err="1" smtClean="0"/>
              <a:t>Риттал</a:t>
            </a:r>
            <a:r>
              <a:rPr lang="ru-RU" baseline="0" dirty="0" smtClean="0"/>
              <a:t> в РФ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A66B6-24BB-4CBD-8C5D-8D9532CA59B0}" type="slidenum">
              <a:rPr lang="de-DE" altLang="de-DE" smtClean="0"/>
              <a:pPr>
                <a:defRPr/>
              </a:pPr>
              <a:t>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054905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41288" y="744538"/>
            <a:ext cx="65151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Решения от 1 </a:t>
            </a:r>
            <a:r>
              <a:rPr lang="ru-RU" dirty="0" err="1" smtClean="0"/>
              <a:t>вендора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A66B6-24BB-4CBD-8C5D-8D9532CA59B0}" type="slidenum">
              <a:rPr lang="de-DE" altLang="de-DE" smtClean="0"/>
              <a:pPr>
                <a:defRPr/>
              </a:pPr>
              <a:t>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512383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Рынок ЦОД постоянно растет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A66B6-24BB-4CBD-8C5D-8D9532CA59B0}" type="slidenum">
              <a:rPr lang="de-DE" altLang="de-DE" smtClean="0"/>
              <a:pPr>
                <a:defRPr/>
              </a:pPr>
              <a:t>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360377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Риттал</a:t>
            </a:r>
            <a:r>
              <a:rPr lang="ru-RU" dirty="0" smtClean="0"/>
              <a:t> растет вместе с рынком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A66B6-24BB-4CBD-8C5D-8D9532CA59B0}" type="slidenum">
              <a:rPr lang="de-DE" altLang="de-DE" smtClean="0"/>
              <a:pPr>
                <a:defRPr/>
              </a:pPr>
              <a:t>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267454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Предлагая всю цепочку услуг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A66B6-24BB-4CBD-8C5D-8D9532CA59B0}" type="slidenum">
              <a:rPr lang="de-DE" altLang="de-DE" smtClean="0"/>
              <a:pPr>
                <a:defRPr/>
              </a:pPr>
              <a:t>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717469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Базируясь</a:t>
            </a:r>
            <a:r>
              <a:rPr lang="ru-RU" baseline="0" dirty="0" smtClean="0"/>
              <a:t> на компонентах, мы готовы решать любые задачи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A66B6-24BB-4CBD-8C5D-8D9532CA59B0}" type="slidenum">
              <a:rPr lang="de-DE" altLang="de-DE" smtClean="0"/>
              <a:pPr>
                <a:defRPr/>
              </a:pPr>
              <a:t>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415903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41288" y="744538"/>
            <a:ext cx="65151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Вывод</a:t>
            </a:r>
            <a:r>
              <a:rPr lang="ru-RU" baseline="0" dirty="0" smtClean="0"/>
              <a:t> на рынок ТСИТ стал новой вехой в стойках, став стандартом с индустрии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A66B6-24BB-4CBD-8C5D-8D9532CA59B0}" type="slidenum">
              <a:rPr lang="de-DE" altLang="de-DE" smtClean="0"/>
              <a:pPr>
                <a:defRPr/>
              </a:pPr>
              <a:t>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281800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788" y="2692556"/>
            <a:ext cx="11604679" cy="514456"/>
          </a:xfrm>
        </p:spPr>
        <p:txBody>
          <a:bodyPr vert="horz" lIns="72000" tIns="72000" rIns="72000" bIns="72000" rtlCol="0" anchor="b">
            <a:noAutofit/>
          </a:bodyPr>
          <a:lstStyle>
            <a:lvl1pPr algn="ctr">
              <a:defRPr lang="de-DE" dirty="0"/>
            </a:lvl1pPr>
          </a:lstStyle>
          <a:p>
            <a:pPr lvl="0" algn="ctr"/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0788" y="3221698"/>
            <a:ext cx="11604679" cy="454149"/>
          </a:xfrm>
        </p:spPr>
        <p:txBody>
          <a:bodyPr vert="horz" lIns="72000" tIns="72000" rIns="72000" bIns="72000" rtlCol="0">
            <a:noAutofit/>
          </a:bodyPr>
          <a:lstStyle>
            <a:lvl1pPr algn="ctr">
              <a:defRPr lang="de-DE" sz="2067"/>
            </a:lvl1pPr>
          </a:lstStyle>
          <a:p>
            <a:pPr lvl="0" algn="ctr" eaLnBrk="1" hangingPunct="1">
              <a:lnSpc>
                <a:spcPct val="90000"/>
              </a:lnSpc>
            </a:pPr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Department/Name/Date</a:t>
            </a:r>
            <a:endParaRPr lang="en-US" noProof="0" dirty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0899967" y="6894394"/>
            <a:ext cx="525000" cy="144987"/>
          </a:xfrm>
        </p:spPr>
        <p:txBody>
          <a:bodyPr/>
          <a:lstStyle/>
          <a:p>
            <a:pPr>
              <a:defRPr/>
            </a:pPr>
            <a:fld id="{00DFB894-7CD5-4D2C-AE5D-ECEE3CBF6413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9" name="Logoschutz Powerline" hidden="1"/>
          <p:cNvSpPr/>
          <p:nvPr userDrawn="1">
            <p:custDataLst>
              <p:tags r:id="rId1"/>
            </p:custDataLst>
          </p:nvPr>
        </p:nvSpPr>
        <p:spPr bwMode="auto">
          <a:xfrm>
            <a:off x="0" y="6396056"/>
            <a:ext cx="12599988" cy="42162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4409" tIns="74409" rIns="74409" bIns="74409" anchor="ctr"/>
          <a:lstStyle/>
          <a:p>
            <a:pPr algn="ctr">
              <a:defRPr/>
            </a:pPr>
            <a:endParaRPr lang="de-DE" sz="186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10" name="Logoschutz" hidden="1"/>
          <p:cNvSpPr/>
          <p:nvPr userDrawn="1">
            <p:custDataLst>
              <p:tags r:id="rId2"/>
            </p:custDataLst>
          </p:nvPr>
        </p:nvSpPr>
        <p:spPr bwMode="auto">
          <a:xfrm>
            <a:off x="10865304" y="5756117"/>
            <a:ext cx="1734685" cy="106156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4409" tIns="74409" rIns="74409" bIns="74409" anchor="ctr"/>
          <a:lstStyle/>
          <a:p>
            <a:pPr algn="ctr">
              <a:defRPr/>
            </a:pPr>
            <a:endParaRPr lang="de-DE" sz="1860" b="1" kern="0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4101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ayoutschutz" hidden="1"/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517283" y="1442405"/>
            <a:ext cx="11659366" cy="43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409" tIns="74409" rIns="74409" bIns="74409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de-DE" altLang="de-DE" sz="1860" b="1" dirty="0">
              <a:cs typeface="Arial" pitchFamily="34" charset="0"/>
            </a:endParaRPr>
          </a:p>
        </p:txBody>
      </p:sp>
      <p:sp>
        <p:nvSpPr>
          <p:cNvPr id="8" name="Logoschutz Powerline" hidden="1"/>
          <p:cNvSpPr/>
          <p:nvPr userDrawn="1">
            <p:custDataLst>
              <p:tags r:id="rId2"/>
            </p:custDataLst>
          </p:nvPr>
        </p:nvSpPr>
        <p:spPr bwMode="auto">
          <a:xfrm>
            <a:off x="0" y="6396056"/>
            <a:ext cx="12599988" cy="42162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4409" tIns="74409" rIns="74409" bIns="74409" anchor="ctr"/>
          <a:lstStyle/>
          <a:p>
            <a:pPr algn="ctr">
              <a:defRPr/>
            </a:pPr>
            <a:endParaRPr lang="de-DE" sz="186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9" name="Logoschutz" hidden="1"/>
          <p:cNvSpPr/>
          <p:nvPr userDrawn="1">
            <p:custDataLst>
              <p:tags r:id="rId3"/>
            </p:custDataLst>
          </p:nvPr>
        </p:nvSpPr>
        <p:spPr bwMode="auto">
          <a:xfrm>
            <a:off x="10865304" y="5756117"/>
            <a:ext cx="1734685" cy="106156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4409" tIns="74409" rIns="74409" bIns="74409" anchor="ctr"/>
          <a:lstStyle/>
          <a:p>
            <a:pPr algn="ctr">
              <a:defRPr/>
            </a:pPr>
            <a:endParaRPr lang="de-DE" sz="186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71FD4-B6F0-42D4-A275-97639C789DC5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3" name="Layoutschutz unten" hidden="1"/>
          <p:cNvSpPr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535749" y="5716123"/>
            <a:ext cx="10229305" cy="669594"/>
          </a:xfrm>
          <a:prstGeom prst="rect">
            <a:avLst/>
          </a:prstGeom>
          <a:solidFill>
            <a:schemeClr val="accent3"/>
          </a:solidFill>
          <a:ln w="9525" algn="ctr">
            <a:noFill/>
            <a:miter lim="800000"/>
            <a:headEnd/>
            <a:tailEnd/>
          </a:ln>
        </p:spPr>
        <p:txBody>
          <a:bodyPr lIns="74409" tIns="74409" rIns="74409" bIns="74409" rtlCol="0" anchor="ctr"/>
          <a:lstStyle/>
          <a:p>
            <a:pPr algn="ctr" eaLnBrk="1" hangingPunct="1"/>
            <a:endParaRPr lang="de-DE" sz="1860" b="1" kern="0">
              <a:latin typeface="Arial" charset="0"/>
              <a:ea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Department/Name/Date</a:t>
            </a:r>
            <a:endParaRPr lang="de-DE" dirty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533751" y="1481191"/>
            <a:ext cx="11607864" cy="42326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535749" y="784987"/>
            <a:ext cx="11604679" cy="288801"/>
          </a:xfrm>
        </p:spPr>
        <p:txBody>
          <a:bodyPr vert="horz" lIns="72000" tIns="72000" rIns="72000" bIns="72000" rtlCol="0" anchor="ctr">
            <a:noAutofit/>
          </a:bodyPr>
          <a:lstStyle>
            <a:lvl1pPr>
              <a:defRPr lang="de-DE" sz="2067" dirty="0"/>
            </a:lvl1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3354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 hidden="1"/>
          <p:cNvSpPr/>
          <p:nvPr userDrawn="1">
            <p:custDataLst>
              <p:tags r:id="rId1"/>
            </p:custDataLst>
          </p:nvPr>
        </p:nvSpPr>
        <p:spPr bwMode="auto">
          <a:xfrm>
            <a:off x="10865304" y="5756117"/>
            <a:ext cx="1734685" cy="106156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4409" tIns="74409" rIns="74409" bIns="74409" anchor="ctr"/>
          <a:lstStyle/>
          <a:p>
            <a:pPr algn="ctr">
              <a:defRPr/>
            </a:pPr>
            <a:endParaRPr lang="de-DE" sz="186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auto">
          <a:xfrm>
            <a:off x="0" y="6396056"/>
            <a:ext cx="12599988" cy="42162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4409" tIns="74409" rIns="74409" bIns="74409" anchor="ctr"/>
          <a:lstStyle/>
          <a:p>
            <a:pPr algn="ctr">
              <a:defRPr/>
            </a:pPr>
            <a:endParaRPr lang="de-DE" sz="186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87D82-1B6D-4160-8381-9A3CE49D8F70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1" name="Rechteck 10"/>
          <p:cNvSpPr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478473" y="262005"/>
            <a:ext cx="11717658" cy="56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409" tIns="74409" rIns="74409" bIns="74409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de-DE" altLang="de-DE" sz="1860" b="1" dirty="0">
              <a:cs typeface="Arial" pitchFamily="34" charset="0"/>
            </a:endParaRPr>
          </a:p>
        </p:txBody>
      </p:sp>
      <p:sp>
        <p:nvSpPr>
          <p:cNvPr id="13" name="Layoutschutz unten" hidden="1"/>
          <p:cNvSpPr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535749" y="5716123"/>
            <a:ext cx="10229305" cy="669594"/>
          </a:xfrm>
          <a:prstGeom prst="rect">
            <a:avLst/>
          </a:prstGeom>
          <a:solidFill>
            <a:schemeClr val="accent3"/>
          </a:solidFill>
          <a:ln w="9525" algn="ctr">
            <a:noFill/>
            <a:miter lim="800000"/>
            <a:headEnd/>
            <a:tailEnd/>
          </a:ln>
        </p:spPr>
        <p:txBody>
          <a:bodyPr lIns="74409" tIns="74409" rIns="74409" bIns="74409" rtlCol="0" anchor="ctr"/>
          <a:lstStyle/>
          <a:p>
            <a:pPr algn="ctr" eaLnBrk="1" hangingPunct="1"/>
            <a:endParaRPr lang="de-DE" sz="1860" b="1" kern="0">
              <a:latin typeface="Arial" charset="0"/>
              <a:ea typeface="ＭＳ Ｐゴシック" charset="-128"/>
            </a:endParaRPr>
          </a:p>
        </p:txBody>
      </p:sp>
      <p:sp>
        <p:nvSpPr>
          <p:cNvPr id="14" name="Layoutschutz" hidden="1"/>
          <p:cNvSpPr>
            <a:spLocks/>
          </p:cNvSpPr>
          <p:nvPr userDrawn="1">
            <p:custDataLst>
              <p:tags r:id="rId5"/>
            </p:custDataLst>
          </p:nvPr>
        </p:nvSpPr>
        <p:spPr bwMode="auto">
          <a:xfrm>
            <a:off x="517283" y="1442405"/>
            <a:ext cx="11659366" cy="43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409" tIns="74409" rIns="74409" bIns="74409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de-DE" altLang="de-DE" sz="1860" b="1" dirty="0"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Department/Name/Date</a:t>
            </a:r>
            <a:endParaRPr lang="de-DE" dirty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535749" y="784987"/>
            <a:ext cx="11604679" cy="288801"/>
          </a:xfrm>
        </p:spPr>
        <p:txBody>
          <a:bodyPr vert="horz" lIns="72000" tIns="72000" rIns="72000" bIns="72000" rtlCol="0" anchor="ctr">
            <a:noAutofit/>
          </a:bodyPr>
          <a:lstStyle>
            <a:lvl1pPr>
              <a:defRPr lang="de-DE" sz="2067" dirty="0"/>
            </a:lvl1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7020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395939" y="5311162"/>
            <a:ext cx="10766864" cy="4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409" tIns="74409" rIns="74409" bIns="744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n-US" altLang="de-DE" sz="2067" noProof="0" dirty="0">
                <a:cs typeface="Arial" pitchFamily="34" charset="0"/>
              </a:rPr>
              <a:t>Thank</a:t>
            </a:r>
            <a:r>
              <a:rPr lang="en-US" altLang="de-DE" sz="2067" baseline="0" noProof="0" dirty="0">
                <a:cs typeface="Arial" pitchFamily="34" charset="0"/>
              </a:rPr>
              <a:t> you</a:t>
            </a:r>
            <a:r>
              <a:rPr lang="en-US" altLang="de-DE" sz="2067" noProof="0" dirty="0">
                <a:cs typeface="Arial" pitchFamily="34" charset="0"/>
              </a:rPr>
              <a:t>.</a:t>
            </a:r>
          </a:p>
        </p:txBody>
      </p:sp>
      <p:sp>
        <p:nvSpPr>
          <p:cNvPr id="3" name="Rechteck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865304" y="5756117"/>
            <a:ext cx="1734685" cy="106156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4409" tIns="74409" rIns="74409" bIns="74409" anchor="ctr"/>
          <a:lstStyle/>
          <a:p>
            <a:pPr algn="ctr">
              <a:defRPr/>
            </a:pPr>
            <a:endParaRPr lang="de-DE" sz="186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4" name="Rechteck 3" hidden="1"/>
          <p:cNvSpPr/>
          <p:nvPr userDrawn="1">
            <p:custDataLst>
              <p:tags r:id="rId2"/>
            </p:custDataLst>
          </p:nvPr>
        </p:nvSpPr>
        <p:spPr bwMode="auto">
          <a:xfrm>
            <a:off x="0" y="6396056"/>
            <a:ext cx="12599988" cy="42162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4409" tIns="74409" rIns="74409" bIns="74409" anchor="ctr"/>
          <a:lstStyle/>
          <a:p>
            <a:pPr algn="ctr">
              <a:defRPr/>
            </a:pPr>
            <a:endParaRPr lang="de-DE" sz="186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Department/Name/Date</a:t>
            </a:r>
            <a:endParaRPr lang="en-US" noProof="0" dirty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DFB894-7CD5-4D2C-AE5D-ECEE3CBF6413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3025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865304" y="5756117"/>
            <a:ext cx="1734685" cy="106156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4409" tIns="74409" rIns="74409" bIns="74409" anchor="ctr"/>
          <a:lstStyle/>
          <a:p>
            <a:pPr algn="ctr">
              <a:defRPr/>
            </a:pPr>
            <a:endParaRPr lang="de-DE" sz="186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4" name="Rechteck 3" hidden="1"/>
          <p:cNvSpPr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0" y="0"/>
            <a:ext cx="12599988" cy="574778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4409" tIns="74409" rIns="74409" bIns="74409" anchor="ctr"/>
          <a:lstStyle/>
          <a:p>
            <a:pPr algn="ctr">
              <a:defRPr/>
            </a:pPr>
            <a:endParaRPr lang="de-DE" sz="186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5" name="Rechteck 4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6396056"/>
            <a:ext cx="12599988" cy="42162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4409" tIns="74409" rIns="74409" bIns="74409" anchor="ctr"/>
          <a:lstStyle/>
          <a:p>
            <a:pPr algn="ctr">
              <a:defRPr/>
            </a:pPr>
            <a:endParaRPr lang="de-DE" sz="186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10899967" y="6894394"/>
            <a:ext cx="525000" cy="144987"/>
          </a:xfrm>
          <a:ln/>
        </p:spPr>
        <p:txBody>
          <a:bodyPr anchor="ctr"/>
          <a:lstStyle>
            <a:lvl1pPr>
              <a:defRPr lang="de-DE" smtClean="0">
                <a:ea typeface="MS PGothic" pitchFamily="34" charset="-128"/>
              </a:defRPr>
            </a:lvl1pPr>
          </a:lstStyle>
          <a:p>
            <a:pPr algn="l"/>
            <a:fld id="{FE7EAE03-7C75-42E7-AD31-5D976206C7C9}" type="slidenum">
              <a:rPr lang="de-DE" smtClean="0"/>
              <a:pPr algn="l"/>
              <a:t>‹#›</a:t>
            </a:fld>
            <a:endParaRPr lang="de-DE" dirty="0"/>
          </a:p>
        </p:txBody>
      </p:sp>
      <p:sp>
        <p:nvSpPr>
          <p:cNvPr id="9" name="Layoutschutz" hidden="1"/>
          <p:cNvSpPr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517283" y="1442405"/>
            <a:ext cx="11659366" cy="43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409" tIns="74409" rIns="74409" bIns="74409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de-DE" altLang="de-DE" sz="1860" b="1" dirty="0">
              <a:cs typeface="Arial" pitchFamily="34" charset="0"/>
            </a:endParaRPr>
          </a:p>
        </p:txBody>
      </p:sp>
      <p:sp>
        <p:nvSpPr>
          <p:cNvPr id="10" name="Layoutschutz unten" hidden="1"/>
          <p:cNvSpPr>
            <a:spLocks/>
          </p:cNvSpPr>
          <p:nvPr userDrawn="1">
            <p:custDataLst>
              <p:tags r:id="rId5"/>
            </p:custDataLst>
          </p:nvPr>
        </p:nvSpPr>
        <p:spPr bwMode="auto">
          <a:xfrm>
            <a:off x="535749" y="5716123"/>
            <a:ext cx="10229305" cy="669594"/>
          </a:xfrm>
          <a:prstGeom prst="rect">
            <a:avLst/>
          </a:prstGeom>
          <a:solidFill>
            <a:schemeClr val="accent3"/>
          </a:solidFill>
          <a:ln w="9525" algn="ctr">
            <a:noFill/>
            <a:miter lim="800000"/>
            <a:headEnd/>
            <a:tailEnd/>
          </a:ln>
        </p:spPr>
        <p:txBody>
          <a:bodyPr lIns="74409" tIns="74409" rIns="74409" bIns="74409" rtlCol="0" anchor="ctr"/>
          <a:lstStyle/>
          <a:p>
            <a:pPr algn="ctr" eaLnBrk="1" hangingPunct="1"/>
            <a:endParaRPr lang="de-DE" sz="1860" b="1" kern="0">
              <a:latin typeface="Arial" charset="0"/>
              <a:ea typeface="ＭＳ Ｐゴシック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0" y="6852152"/>
            <a:ext cx="12599988" cy="242319"/>
          </a:xfrm>
        </p:spPr>
        <p:txBody>
          <a:bodyPr/>
          <a:lstStyle/>
          <a:p>
            <a:pPr>
              <a:defRPr/>
            </a:pPr>
            <a:r>
              <a:rPr lang="de-DE" dirty="0"/>
              <a:t>Department/Name/Date</a:t>
            </a:r>
            <a:endParaRPr lang="de-DE" dirty="0"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4455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 Slide with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Department/Name/Date</a:t>
            </a:r>
          </a:p>
        </p:txBody>
      </p:sp>
      <p:pic>
        <p:nvPicPr>
          <p:cNvPr id="11" name="Picture 8" descr="\\de.flg.int\rittal\mak\mtk\mak-mtk-int-ims\Vorlagen+Formulare\PowerPoint\Empower PowerPoint\Mastercheck\IT-Reih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8" y="-481621"/>
            <a:ext cx="12585220" cy="719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:\mtk\mak-mtk-int-ims\Vorlagen+Formulare\PowerPoint\PowerLine_16_9\R_Powerpoint_Titel+Inhaltseiten_Breitbild_338,67x190,5_GB-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599988" cy="719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8" descr="PL-Pfeil_Titel_magenta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13" y="5801114"/>
            <a:ext cx="344575" cy="22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9" descr="Rittal_Claim_w_GB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430" y="243312"/>
            <a:ext cx="3550771" cy="102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IO_VALID_LAYOUT" hidden="1"/>
          <p:cNvSpPr/>
          <p:nvPr userDrawn="1"/>
        </p:nvSpPr>
        <p:spPr bwMode="auto">
          <a:xfrm>
            <a:off x="9127977" y="576612"/>
            <a:ext cx="892615" cy="906580"/>
          </a:xfrm>
          <a:prstGeom prst="noSmoking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4409" tIns="74409" rIns="74409" bIns="74409" anchor="ctr"/>
          <a:lstStyle/>
          <a:p>
            <a:pPr algn="ctr">
              <a:defRPr/>
            </a:pPr>
            <a:endParaRPr lang="de-DE" sz="1860" b="1" kern="0"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940201" y="5690629"/>
            <a:ext cx="9890016" cy="453550"/>
          </a:xfrm>
          <a:prstGeom prst="rect">
            <a:avLst/>
          </a:prstGeom>
        </p:spPr>
        <p:txBody>
          <a:bodyPr/>
          <a:lstStyle>
            <a:lvl1pPr>
              <a:defRPr lang="de-DE" sz="2480" b="1" dirty="0" smtClean="0">
                <a:solidFill>
                  <a:schemeClr val="bg1"/>
                </a:solidFill>
                <a:ea typeface="+mj-ea"/>
              </a:defRPr>
            </a:lvl1pPr>
            <a:lvl2pPr>
              <a:defRPr lang="de-DE" sz="2480" b="1" dirty="0" smtClean="0"/>
            </a:lvl2pPr>
            <a:lvl3pPr>
              <a:defRPr lang="de-DE" sz="2480" b="1" dirty="0" smtClean="0"/>
            </a:lvl3pPr>
            <a:lvl4pPr>
              <a:defRPr lang="de-DE" sz="2480" b="1" dirty="0" smtClean="0"/>
            </a:lvl4pPr>
            <a:lvl5pPr>
              <a:defRPr lang="de-DE" sz="2480" b="1" dirty="0"/>
            </a:lvl5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8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FD8F466-A9B4-4156-AE59-3C1CDE28D43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3592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ogoschutz Powerline" hidden="1"/>
          <p:cNvSpPr/>
          <p:nvPr userDrawn="1">
            <p:custDataLst>
              <p:tags r:id="rId1"/>
            </p:custDataLst>
          </p:nvPr>
        </p:nvSpPr>
        <p:spPr bwMode="auto">
          <a:xfrm>
            <a:off x="0" y="6396056"/>
            <a:ext cx="12599988" cy="42162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4409" tIns="74409" rIns="74409" bIns="74409" anchor="ctr"/>
          <a:lstStyle/>
          <a:p>
            <a:pPr algn="ctr">
              <a:defRPr/>
            </a:pPr>
            <a:endParaRPr lang="de-DE" sz="186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5748" y="298306"/>
            <a:ext cx="11604676" cy="504951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535749" y="784987"/>
            <a:ext cx="11604679" cy="288801"/>
          </a:xfrm>
        </p:spPr>
        <p:txBody>
          <a:bodyPr tIns="72000" bIns="72000" anchor="ctr"/>
          <a:lstStyle>
            <a:lvl1pPr>
              <a:defRPr sz="2067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Logoschutz Titel"/>
          <p:cNvSpPr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478473" y="262005"/>
            <a:ext cx="11717658" cy="56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409" tIns="74409" rIns="74409" bIns="74409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de-DE" altLang="de-DE" sz="1860" b="1" dirty="0">
              <a:cs typeface="Arial" pitchFamily="34" charset="0"/>
            </a:endParaRP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10899968" y="6895898"/>
            <a:ext cx="525000" cy="14498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C140C-FC75-438E-89D5-07005EE7987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6" name="Layoutschutz" hidden="1"/>
          <p:cNvSpPr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517283" y="1442405"/>
            <a:ext cx="11659366" cy="43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409" tIns="74409" rIns="74409" bIns="74409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de-DE" altLang="de-DE" sz="1860" b="1" dirty="0">
              <a:cs typeface="Arial" pitchFamily="34" charset="0"/>
            </a:endParaRPr>
          </a:p>
        </p:txBody>
      </p:sp>
      <p:sp>
        <p:nvSpPr>
          <p:cNvPr id="10" name="Layoutschutz unten" hidden="1"/>
          <p:cNvSpPr/>
          <p:nvPr userDrawn="1">
            <p:custDataLst>
              <p:tags r:id="rId4"/>
            </p:custDataLst>
          </p:nvPr>
        </p:nvSpPr>
        <p:spPr bwMode="auto">
          <a:xfrm>
            <a:off x="533751" y="5713858"/>
            <a:ext cx="10677808" cy="671975"/>
          </a:xfrm>
          <a:prstGeom prst="rect">
            <a:avLst/>
          </a:prstGeom>
          <a:solidFill>
            <a:schemeClr val="accent3"/>
          </a:solidFill>
          <a:ln w="9525" algn="ctr">
            <a:noFill/>
            <a:miter lim="800000"/>
            <a:headEnd/>
            <a:tailEnd/>
          </a:ln>
        </p:spPr>
        <p:txBody>
          <a:bodyPr lIns="74409" tIns="74409" rIns="74409" bIns="74409" rtlCol="0" anchor="ctr"/>
          <a:lstStyle/>
          <a:p>
            <a:pPr algn="ctr" eaLnBrk="1" hangingPunct="1"/>
            <a:endParaRPr lang="de-DE" sz="1860" b="1" kern="0">
              <a:latin typeface="Arial" charset="0"/>
              <a:ea typeface="ＭＳ Ｐゴシック" charset="-128"/>
            </a:endParaRPr>
          </a:p>
        </p:txBody>
      </p:sp>
      <p:sp>
        <p:nvSpPr>
          <p:cNvPr id="15" name="Logoschutz" hidden="1"/>
          <p:cNvSpPr/>
          <p:nvPr userDrawn="1">
            <p:custDataLst>
              <p:tags r:id="rId5"/>
            </p:custDataLst>
          </p:nvPr>
        </p:nvSpPr>
        <p:spPr bwMode="auto">
          <a:xfrm>
            <a:off x="11296264" y="5733815"/>
            <a:ext cx="1135311" cy="1069436"/>
          </a:xfrm>
          <a:prstGeom prst="rect">
            <a:avLst/>
          </a:prstGeom>
          <a:solidFill>
            <a:srgbClr val="D9D9D9">
              <a:alpha val="50196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74409" tIns="74409" rIns="74409" bIns="74409" anchor="ctr"/>
          <a:lstStyle/>
          <a:p>
            <a:pPr algn="ctr">
              <a:defRPr/>
            </a:pPr>
            <a:endParaRPr lang="de-DE" sz="186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Abteilung/Name/Datum</a:t>
            </a:r>
            <a:endParaRPr lang="de-DE" dirty="0"/>
          </a:p>
        </p:txBody>
      </p:sp>
      <p:sp>
        <p:nvSpPr>
          <p:cNvPr id="18" name="Logoschutz" hidden="1"/>
          <p:cNvSpPr/>
          <p:nvPr userDrawn="1">
            <p:custDataLst>
              <p:tags r:id="rId6"/>
            </p:custDataLst>
          </p:nvPr>
        </p:nvSpPr>
        <p:spPr bwMode="auto">
          <a:xfrm>
            <a:off x="11296264" y="5733814"/>
            <a:ext cx="1135311" cy="1107296"/>
          </a:xfrm>
          <a:prstGeom prst="rect">
            <a:avLst/>
          </a:prstGeom>
          <a:solidFill>
            <a:srgbClr val="D9D9D9">
              <a:alpha val="50196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74409" tIns="74409" rIns="74409" bIns="74409" anchor="ctr"/>
          <a:lstStyle/>
          <a:p>
            <a:pPr algn="ctr">
              <a:defRPr/>
            </a:pPr>
            <a:endParaRPr lang="de-DE" sz="1860" b="1" kern="0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9824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T:\mtk\mak-mtk-int-ims\Vorlagen+Formulare\PowerPoint\PowerLine_16_9\R_Powerpoint_Titel+Inhaltseiten_Breitbild_338,67x190,5_GB-2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98348" cy="719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852152"/>
            <a:ext cx="12599988" cy="242319"/>
          </a:xfrm>
          <a:prstGeom prst="rect">
            <a:avLst/>
          </a:prstGeom>
        </p:spPr>
        <p:txBody>
          <a:bodyPr anchor="ctr" anchorCtr="0"/>
          <a:lstStyle>
            <a:lvl1pPr algn="ctr" eaLnBrk="0" hangingPunct="0">
              <a:defRPr sz="93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r>
              <a:rPr lang="en-US" noProof="0" dirty="0"/>
              <a:t>Department/Name/Date</a:t>
            </a:r>
            <a:endParaRPr lang="en-US" noProof="0" dirty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99967" y="6894394"/>
            <a:ext cx="525000" cy="144987"/>
          </a:xfrm>
          <a:prstGeom prst="rect">
            <a:avLst/>
          </a:prstGeom>
          <a:ln/>
          <a:extLst/>
        </p:spPr>
        <p:txBody>
          <a:bodyPr anchor="ctr"/>
          <a:lstStyle>
            <a:lvl1pPr algn="l">
              <a:defRPr lang="de-DE" sz="930" smtClean="0"/>
            </a:lvl1pPr>
          </a:lstStyle>
          <a:p>
            <a:fld id="{00DFB894-7CD5-4D2C-AE5D-ECEE3CBF641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empower - DO NOT DELETE!!!" hidden="1"/>
          <p:cNvSpPr/>
          <p:nvPr>
            <p:custDataLst>
              <p:tags r:id="rId9"/>
            </p:custDataLst>
          </p:nvPr>
        </p:nvSpPr>
        <p:spPr bwMode="auto">
          <a:xfrm>
            <a:off x="0" y="0"/>
            <a:ext cx="0" cy="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4409" tIns="74409" rIns="74409" bIns="74409" anchor="ctr"/>
          <a:lstStyle/>
          <a:p>
            <a:pPr algn="ctr">
              <a:defRPr/>
            </a:pPr>
            <a:endParaRPr lang="de-DE" sz="186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5748" y="298307"/>
            <a:ext cx="11604675" cy="504952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/>
          <a:p>
            <a:pPr lvl="0"/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751" y="1481191"/>
            <a:ext cx="11607864" cy="4232667"/>
          </a:xfrm>
          <a:prstGeom prst="rect">
            <a:avLst/>
          </a:prstGeom>
        </p:spPr>
        <p:txBody>
          <a:bodyPr vert="horz" lIns="72000" tIns="72000" rIns="72000" bIns="720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763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13" r:id="rId1"/>
    <p:sldLayoutId id="2147486314" r:id="rId2"/>
    <p:sldLayoutId id="2147486315" r:id="rId3"/>
    <p:sldLayoutId id="2147486316" r:id="rId4"/>
    <p:sldLayoutId id="2147486317" r:id="rId5"/>
    <p:sldLayoutId id="2147486318" r:id="rId6"/>
    <p:sldLayoutId id="2147486319" r:id="rId7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de-DE" sz="2480" b="1" kern="1200" smtClean="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8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8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8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80" b="1">
          <a:solidFill>
            <a:schemeClr val="tx1"/>
          </a:solidFill>
          <a:latin typeface="Arial" pitchFamily="34" charset="0"/>
        </a:defRPr>
      </a:lvl5pPr>
      <a:lvl6pPr marL="472516" algn="ctr" rtl="0" eaLnBrk="1" fontAlgn="base" hangingPunct="1">
        <a:spcBef>
          <a:spcPct val="0"/>
        </a:spcBef>
        <a:spcAft>
          <a:spcPct val="0"/>
        </a:spcAft>
        <a:defRPr sz="2480" b="1">
          <a:solidFill>
            <a:schemeClr val="tx1"/>
          </a:solidFill>
          <a:latin typeface="Arial" pitchFamily="34" charset="0"/>
        </a:defRPr>
      </a:lvl6pPr>
      <a:lvl7pPr marL="945032" algn="ctr" rtl="0" eaLnBrk="1" fontAlgn="base" hangingPunct="1">
        <a:spcBef>
          <a:spcPct val="0"/>
        </a:spcBef>
        <a:spcAft>
          <a:spcPct val="0"/>
        </a:spcAft>
        <a:defRPr sz="2480" b="1">
          <a:solidFill>
            <a:schemeClr val="tx1"/>
          </a:solidFill>
          <a:latin typeface="Arial" pitchFamily="34" charset="0"/>
        </a:defRPr>
      </a:lvl7pPr>
      <a:lvl8pPr marL="1417549" algn="ctr" rtl="0" eaLnBrk="1" fontAlgn="base" hangingPunct="1">
        <a:spcBef>
          <a:spcPct val="0"/>
        </a:spcBef>
        <a:spcAft>
          <a:spcPct val="0"/>
        </a:spcAft>
        <a:defRPr sz="2480" b="1">
          <a:solidFill>
            <a:schemeClr val="tx1"/>
          </a:solidFill>
          <a:latin typeface="Arial" pitchFamily="34" charset="0"/>
        </a:defRPr>
      </a:lvl8pPr>
      <a:lvl9pPr marL="1890065" algn="ctr" rtl="0" eaLnBrk="1" fontAlgn="base" hangingPunct="1">
        <a:spcBef>
          <a:spcPct val="0"/>
        </a:spcBef>
        <a:spcAft>
          <a:spcPct val="0"/>
        </a:spcAft>
        <a:defRPr sz="2480" b="1">
          <a:solidFill>
            <a:schemeClr val="tx1"/>
          </a:solidFill>
          <a:latin typeface="Arial" pitchFamily="34" charset="0"/>
        </a:defRPr>
      </a:lvl9pPr>
    </p:titleStyle>
    <p:bodyStyle>
      <a:lvl1pPr marL="0" indent="-354387" algn="l" rtl="0" eaLnBrk="0" fontAlgn="base" hangingPunct="0">
        <a:spcBef>
          <a:spcPts val="0"/>
        </a:spcBef>
        <a:spcAft>
          <a:spcPct val="0"/>
        </a:spcAft>
        <a:buFont typeface="Arial" pitchFamily="34" charset="0"/>
        <a:defRPr lang="en-US" kern="1200" smtClean="0">
          <a:solidFill>
            <a:schemeClr val="tx1"/>
          </a:solidFill>
          <a:latin typeface="Arial" pitchFamily="34" charset="0"/>
          <a:ea typeface="+mn-ea"/>
          <a:cs typeface="Arial" panose="020B0604020202020204" pitchFamily="34" charset="0"/>
        </a:defRPr>
      </a:lvl1pPr>
      <a:lvl2pPr marL="187038" indent="-187038" algn="l" rtl="0" eaLnBrk="0" fontAlgn="base" hangingPunct="0">
        <a:spcBef>
          <a:spcPts val="0"/>
        </a:spcBef>
        <a:spcAft>
          <a:spcPct val="0"/>
        </a:spcAft>
        <a:buFont typeface="Wingdings" pitchFamily="2" charset="2"/>
        <a:buChar char="§"/>
        <a:defRPr lang="en-US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74075" indent="-187038" algn="l" rtl="0" eaLnBrk="0" fontAlgn="base" hangingPunct="0">
        <a:spcBef>
          <a:spcPts val="0"/>
        </a:spcBef>
        <a:spcAft>
          <a:spcPct val="0"/>
        </a:spcAft>
        <a:buFont typeface="Symbol" pitchFamily="18" charset="2"/>
        <a:buChar char="-"/>
        <a:defRPr lang="en-US" sz="1654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61113" indent="-187038" algn="l" rtl="0" eaLnBrk="0" fontAlgn="base" hangingPunct="0">
        <a:spcBef>
          <a:spcPts val="0"/>
        </a:spcBef>
        <a:spcAft>
          <a:spcPct val="0"/>
        </a:spcAft>
        <a:buFont typeface="Webdings" pitchFamily="18" charset="2"/>
        <a:buChar char="4"/>
        <a:defRPr lang="en-US" sz="1654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38307" indent="-177194" algn="l" rtl="0" eaLnBrk="0" fontAlgn="base" hangingPunct="0">
        <a:spcBef>
          <a:spcPts val="0"/>
        </a:spcBef>
        <a:spcAft>
          <a:spcPct val="0"/>
        </a:spcAft>
        <a:buFont typeface="Symbol" pitchFamily="18" charset="2"/>
        <a:buChar char="-"/>
        <a:defRPr lang="de-DE" sz="1654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911547" indent="-238118" algn="l" defTabSz="945032" rtl="0" eaLnBrk="1" latinLnBrk="0" hangingPunct="1">
        <a:spcBef>
          <a:spcPct val="20000"/>
        </a:spcBef>
        <a:buFont typeface="Symbol" pitchFamily="18" charset="2"/>
        <a:buChar char="-"/>
        <a:defRPr sz="1654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086415" indent="-238118" algn="l" defTabSz="945032" rtl="0" eaLnBrk="1" latinLnBrk="0" hangingPunct="1">
        <a:spcBef>
          <a:spcPct val="20000"/>
        </a:spcBef>
        <a:buFont typeface="Symbol" pitchFamily="18" charset="2"/>
        <a:buChar char="-"/>
        <a:defRPr sz="1654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261283" indent="-238118" algn="l" defTabSz="945032" rtl="0" eaLnBrk="1" latinLnBrk="0" hangingPunct="1">
        <a:spcBef>
          <a:spcPct val="20000"/>
        </a:spcBef>
        <a:buFont typeface="Symbol" pitchFamily="18" charset="2"/>
        <a:buChar char="-"/>
        <a:defRPr sz="1654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36152" indent="-238118" algn="l" defTabSz="945032" rtl="0" eaLnBrk="1" latinLnBrk="0" hangingPunct="1">
        <a:spcBef>
          <a:spcPct val="20000"/>
        </a:spcBef>
        <a:buFont typeface="Symbol" pitchFamily="18" charset="2"/>
        <a:buChar char="-"/>
        <a:defRPr sz="1654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1pPr>
      <a:lvl2pPr marL="472516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3pPr>
      <a:lvl4pPr marL="1417549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4pPr>
      <a:lvl5pPr marL="1890065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5pPr>
      <a:lvl6pPr marL="2362581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6pPr>
      <a:lvl7pPr marL="2835097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7pPr>
      <a:lvl8pPr marL="3307613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8pPr>
      <a:lvl9pPr marL="3780130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7.xml"/><Relationship Id="rId7" Type="http://schemas.openxmlformats.org/officeDocument/2006/relationships/image" Target="../media/image3.png"/><Relationship Id="rId2" Type="http://schemas.openxmlformats.org/officeDocument/2006/relationships/tags" Target="../tags/tag3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emf"/><Relationship Id="rId2" Type="http://schemas.openxmlformats.org/officeDocument/2006/relationships/tags" Target="../tags/tag38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png"/><Relationship Id="rId5" Type="http://schemas.openxmlformats.org/officeDocument/2006/relationships/image" Target="../media/image39.tif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g"/><Relationship Id="rId2" Type="http://schemas.openxmlformats.org/officeDocument/2006/relationships/tags" Target="../tags/tag39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4.tm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diagramQuickStyle" Target="../diagrams/quickStyle1.xml"/><Relationship Id="rId18" Type="http://schemas.openxmlformats.org/officeDocument/2006/relationships/image" Target="../media/image47.png"/><Relationship Id="rId3" Type="http://schemas.openxmlformats.org/officeDocument/2006/relationships/tags" Target="../tags/tag41.xml"/><Relationship Id="rId21" Type="http://schemas.openxmlformats.org/officeDocument/2006/relationships/image" Target="../media/image6.png"/><Relationship Id="rId7" Type="http://schemas.openxmlformats.org/officeDocument/2006/relationships/tags" Target="../tags/tag45.xml"/><Relationship Id="rId12" Type="http://schemas.openxmlformats.org/officeDocument/2006/relationships/diagramLayout" Target="../diagrams/layout1.xml"/><Relationship Id="rId17" Type="http://schemas.openxmlformats.org/officeDocument/2006/relationships/image" Target="../media/image46.png"/><Relationship Id="rId2" Type="http://schemas.openxmlformats.org/officeDocument/2006/relationships/tags" Target="../tags/tag40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themeOverride" Target="../theme/themeOverride11.xml"/><Relationship Id="rId6" Type="http://schemas.openxmlformats.org/officeDocument/2006/relationships/tags" Target="../tags/tag44.xml"/><Relationship Id="rId11" Type="http://schemas.openxmlformats.org/officeDocument/2006/relationships/diagramData" Target="../diagrams/data1.xml"/><Relationship Id="rId5" Type="http://schemas.openxmlformats.org/officeDocument/2006/relationships/tags" Target="../tags/tag43.xml"/><Relationship Id="rId15" Type="http://schemas.microsoft.com/office/2007/relationships/diagramDrawing" Target="../diagrams/drawing1.xml"/><Relationship Id="rId10" Type="http://schemas.openxmlformats.org/officeDocument/2006/relationships/image" Target="../media/image3.png"/><Relationship Id="rId19" Type="http://schemas.openxmlformats.org/officeDocument/2006/relationships/image" Target="../media/image48.png"/><Relationship Id="rId4" Type="http://schemas.openxmlformats.org/officeDocument/2006/relationships/tags" Target="../tags/tag42.xml"/><Relationship Id="rId9" Type="http://schemas.openxmlformats.org/officeDocument/2006/relationships/notesSlide" Target="../notesSlides/notesSlide15.xml"/><Relationship Id="rId14" Type="http://schemas.openxmlformats.org/officeDocument/2006/relationships/diagramColors" Target="../diagrams/colors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3.png"/><Relationship Id="rId5" Type="http://schemas.openxmlformats.org/officeDocument/2006/relationships/image" Target="../media/image51.pn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3.pn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png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image" Target="../media/image30.png"/><Relationship Id="rId18" Type="http://schemas.openxmlformats.org/officeDocument/2006/relationships/image" Target="../media/image6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29.png"/><Relationship Id="rId17" Type="http://schemas.openxmlformats.org/officeDocument/2006/relationships/image" Target="../media/image3.png"/><Relationship Id="rId2" Type="http://schemas.openxmlformats.org/officeDocument/2006/relationships/tags" Target="../tags/tag27.xml"/><Relationship Id="rId16" Type="http://schemas.openxmlformats.org/officeDocument/2006/relationships/image" Target="../media/image33.png"/><Relationship Id="rId1" Type="http://schemas.openxmlformats.org/officeDocument/2006/relationships/themeOverride" Target="../theme/themeOverride4.xml"/><Relationship Id="rId6" Type="http://schemas.openxmlformats.org/officeDocument/2006/relationships/tags" Target="../tags/tag31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30.xml"/><Relationship Id="rId15" Type="http://schemas.openxmlformats.org/officeDocument/2006/relationships/image" Target="../media/image32.png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tags" Target="../tags/tag35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827386" y="5648538"/>
            <a:ext cx="9890016" cy="453550"/>
          </a:xfrm>
        </p:spPr>
        <p:txBody>
          <a:bodyPr/>
          <a:lstStyle/>
          <a:p>
            <a:r>
              <a:rPr lang="en-US" dirty="0" smtClean="0"/>
              <a:t>Discover IT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Нилов Александр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DCD / IoT – Edge / 02-2017</a:t>
            </a:r>
            <a:endParaRPr lang="de-DE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578" y="143272"/>
            <a:ext cx="933450" cy="571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807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Изображение 31" descr="presa-1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12754" r="8567" b="10735"/>
          <a:stretch/>
        </p:blipFill>
        <p:spPr>
          <a:xfrm>
            <a:off x="762051" y="984673"/>
            <a:ext cx="10758364" cy="542329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>
          <a:xfrm>
            <a:off x="10916202" y="6437767"/>
            <a:ext cx="525000" cy="144987"/>
          </a:xfrm>
        </p:spPr>
        <p:txBody>
          <a:bodyPr/>
          <a:lstStyle/>
          <a:p>
            <a:pPr>
              <a:defRPr/>
            </a:pPr>
            <a:fld id="{A4587D82-1B6D-4160-8381-9A3CE49D8F70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323331" y="5291367"/>
            <a:ext cx="3168352" cy="100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rtlCol="0" anchor="ctr">
            <a:spAutoFit/>
          </a:bodyPr>
          <a:lstStyle/>
          <a:p>
            <a:pPr>
              <a:buClr>
                <a:schemeClr val="dk1"/>
              </a:buClr>
            </a:pPr>
            <a:r>
              <a:rPr lang="ru-RU" sz="1400" dirty="0" smtClean="0">
                <a:solidFill>
                  <a:schemeClr val="bg1"/>
                </a:solidFill>
              </a:rPr>
              <a:t>*По </a:t>
            </a:r>
            <a:r>
              <a:rPr lang="ru-RU" sz="1400" dirty="0">
                <a:solidFill>
                  <a:schemeClr val="bg1"/>
                </a:solidFill>
              </a:rPr>
              <a:t>данным компании </a:t>
            </a:r>
            <a:r>
              <a:rPr lang="ru-RU" sz="1400" dirty="0" err="1">
                <a:solidFill>
                  <a:schemeClr val="bg1"/>
                </a:solidFill>
              </a:rPr>
              <a:t>iKS-Consulting</a:t>
            </a:r>
            <a:r>
              <a:rPr lang="ru-RU" sz="1400" dirty="0">
                <a:solidFill>
                  <a:schemeClr val="bg1"/>
                </a:solidFill>
              </a:rPr>
              <a:t>, структура рынка серверных шкафов по выручке в 2015 г.</a:t>
            </a:r>
            <a:endParaRPr lang="ru-RU" sz="1400" b="0" i="0" u="none" baseline="0" dirty="0">
              <a:solidFill>
                <a:schemeClr val="bg1"/>
              </a:solidFill>
              <a:latin typeface="Arial"/>
              <a:ea typeface="ＭＳ Ｐゴシック" charset="-128"/>
              <a:cs typeface="Arial" charset="0"/>
            </a:endParaRPr>
          </a:p>
        </p:txBody>
      </p:sp>
      <p:pic>
        <p:nvPicPr>
          <p:cNvPr id="33" name="Изображение 32" descr="presa-12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2" t="27124" r="34421" b="14280"/>
          <a:stretch/>
        </p:blipFill>
        <p:spPr>
          <a:xfrm>
            <a:off x="4011973" y="1725955"/>
            <a:ext cx="4258520" cy="4153378"/>
          </a:xfrm>
          <a:prstGeom prst="rect">
            <a:avLst/>
          </a:prstGeom>
        </p:spPr>
      </p:pic>
      <p:sp>
        <p:nvSpPr>
          <p:cNvPr id="34" name="Текст 5">
            <a:extLst>
              <a:ext uri="{FF2B5EF4-FFF2-40B4-BE49-F238E27FC236}">
                <a16:creationId xmlns:a16="http://schemas.microsoft.com/office/drawing/2014/main" id="{104ACD68-B389-41AC-8022-9CA4E095D969}"/>
              </a:ext>
            </a:extLst>
          </p:cNvPr>
          <p:cNvSpPr txBox="1">
            <a:spLocks/>
          </p:cNvSpPr>
          <p:nvPr/>
        </p:nvSpPr>
        <p:spPr>
          <a:xfrm>
            <a:off x="3651933" y="5398363"/>
            <a:ext cx="1368152" cy="404576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-354387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lang="de-DE" sz="2067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anose="020B0604020202020204" pitchFamily="34" charset="0"/>
              </a:defRPr>
            </a:lvl1pPr>
            <a:lvl2pPr marL="187038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lang="en-US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74075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61113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ebdings" pitchFamily="18" charset="2"/>
              <a:buChar char="4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8307" indent="-177194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de-DE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911547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415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1283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36152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bg2"/>
                </a:solidFill>
              </a:rPr>
              <a:t>Прочее </a:t>
            </a:r>
            <a:r>
              <a:rPr lang="ru-RU" sz="1400" b="1" dirty="0">
                <a:solidFill>
                  <a:schemeClr val="bg2"/>
                </a:solidFill>
              </a:rPr>
              <a:t>32</a:t>
            </a:r>
            <a:r>
              <a:rPr lang="en-US" sz="1400" b="1" dirty="0">
                <a:solidFill>
                  <a:schemeClr val="bg2"/>
                </a:solidFill>
              </a:rPr>
              <a:t>%</a:t>
            </a:r>
            <a:endParaRPr lang="ru-RU" sz="1400" b="1" dirty="0">
              <a:solidFill>
                <a:schemeClr val="bg2"/>
              </a:solidFill>
            </a:endParaRPr>
          </a:p>
        </p:txBody>
      </p:sp>
      <p:sp>
        <p:nvSpPr>
          <p:cNvPr id="35" name="Текст 5">
            <a:extLst>
              <a:ext uri="{FF2B5EF4-FFF2-40B4-BE49-F238E27FC236}">
                <a16:creationId xmlns:a16="http://schemas.microsoft.com/office/drawing/2014/main" id="{B925E5AA-9493-4EC4-84C3-7CC0BC290F34}"/>
              </a:ext>
            </a:extLst>
          </p:cNvPr>
          <p:cNvSpPr txBox="1">
            <a:spLocks/>
          </p:cNvSpPr>
          <p:nvPr/>
        </p:nvSpPr>
        <p:spPr>
          <a:xfrm>
            <a:off x="1779725" y="2590051"/>
            <a:ext cx="2520280" cy="720080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-354387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lang="de-DE" sz="2067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anose="020B0604020202020204" pitchFamily="34" charset="0"/>
              </a:defRPr>
            </a:lvl1pPr>
            <a:lvl2pPr marL="187038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lang="en-US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74075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61113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ebdings" pitchFamily="18" charset="2"/>
              <a:buChar char="4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8307" indent="-177194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de-DE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911547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415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1283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36152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 err="1">
                <a:solidFill>
                  <a:schemeClr val="accent1"/>
                </a:solidFill>
              </a:rPr>
              <a:t>Rittal</a:t>
            </a:r>
            <a:r>
              <a:rPr lang="ru-RU" sz="4400" b="1" dirty="0">
                <a:solidFill>
                  <a:schemeClr val="bg2"/>
                </a:solidFill>
              </a:rPr>
              <a:t> 21</a:t>
            </a:r>
            <a:r>
              <a:rPr lang="en-US" sz="4400" b="1" dirty="0">
                <a:solidFill>
                  <a:schemeClr val="bg2"/>
                </a:solidFill>
              </a:rPr>
              <a:t>%</a:t>
            </a:r>
            <a:endParaRPr lang="ru-RU" sz="4400" b="1" dirty="0">
              <a:solidFill>
                <a:schemeClr val="bg2"/>
              </a:solidFill>
            </a:endParaRPr>
          </a:p>
        </p:txBody>
      </p:sp>
      <p:sp>
        <p:nvSpPr>
          <p:cNvPr id="36" name="Текст 5">
            <a:extLst>
              <a:ext uri="{FF2B5EF4-FFF2-40B4-BE49-F238E27FC236}">
                <a16:creationId xmlns:a16="http://schemas.microsoft.com/office/drawing/2014/main" id="{399EB9ED-4E57-4E8E-9101-FB8DF3C1DDF3}"/>
              </a:ext>
            </a:extLst>
          </p:cNvPr>
          <p:cNvSpPr txBox="1">
            <a:spLocks/>
          </p:cNvSpPr>
          <p:nvPr/>
        </p:nvSpPr>
        <p:spPr>
          <a:xfrm>
            <a:off x="4948077" y="1293907"/>
            <a:ext cx="2520280" cy="404576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-354387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lang="de-DE" sz="2067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anose="020B0604020202020204" pitchFamily="34" charset="0"/>
              </a:defRPr>
            </a:lvl1pPr>
            <a:lvl2pPr marL="187038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lang="en-US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74075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61113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ebdings" pitchFamily="18" charset="2"/>
              <a:buChar char="4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8307" indent="-177194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de-DE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911547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415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1283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36152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2"/>
                </a:solidFill>
              </a:rPr>
              <a:t>Schneider Electric</a:t>
            </a:r>
            <a:r>
              <a:rPr lang="ru-RU" sz="1400" dirty="0">
                <a:solidFill>
                  <a:schemeClr val="bg2"/>
                </a:solidFill>
              </a:rPr>
              <a:t> </a:t>
            </a:r>
            <a:r>
              <a:rPr lang="ru-RU" sz="1400" b="1" dirty="0">
                <a:solidFill>
                  <a:schemeClr val="bg2"/>
                </a:solidFill>
              </a:rPr>
              <a:t>17</a:t>
            </a:r>
            <a:r>
              <a:rPr lang="en-US" sz="1400" b="1" dirty="0">
                <a:solidFill>
                  <a:schemeClr val="bg2"/>
                </a:solidFill>
              </a:rPr>
              <a:t>%</a:t>
            </a:r>
            <a:endParaRPr lang="ru-RU" sz="1400" b="1" dirty="0">
              <a:solidFill>
                <a:schemeClr val="bg2"/>
              </a:solidFill>
            </a:endParaRPr>
          </a:p>
        </p:txBody>
      </p:sp>
      <p:sp>
        <p:nvSpPr>
          <p:cNvPr id="37" name="Текст 5">
            <a:extLst>
              <a:ext uri="{FF2B5EF4-FFF2-40B4-BE49-F238E27FC236}">
                <a16:creationId xmlns:a16="http://schemas.microsoft.com/office/drawing/2014/main" id="{B8F1C548-2F89-4FEA-86D6-034A731BCD93}"/>
              </a:ext>
            </a:extLst>
          </p:cNvPr>
          <p:cNvSpPr txBox="1">
            <a:spLocks/>
          </p:cNvSpPr>
          <p:nvPr/>
        </p:nvSpPr>
        <p:spPr>
          <a:xfrm>
            <a:off x="7612373" y="2013987"/>
            <a:ext cx="1300261" cy="404576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-354387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lang="de-DE" sz="2067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anose="020B0604020202020204" pitchFamily="34" charset="0"/>
              </a:defRPr>
            </a:lvl1pPr>
            <a:lvl2pPr marL="187038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lang="en-US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74075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61113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ebdings" pitchFamily="18" charset="2"/>
              <a:buChar char="4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8307" indent="-177194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de-DE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911547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415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1283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36152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solidFill>
                  <a:schemeClr val="bg2"/>
                </a:solidFill>
              </a:rPr>
              <a:t>ЦМО </a:t>
            </a:r>
            <a:r>
              <a:rPr lang="ru-RU" sz="1400" b="1" dirty="0">
                <a:solidFill>
                  <a:schemeClr val="bg2"/>
                </a:solidFill>
              </a:rPr>
              <a:t>10</a:t>
            </a:r>
            <a:r>
              <a:rPr lang="en-US" sz="1400" b="1" dirty="0">
                <a:solidFill>
                  <a:schemeClr val="bg2"/>
                </a:solidFill>
              </a:rPr>
              <a:t>%</a:t>
            </a:r>
            <a:endParaRPr lang="ru-RU" sz="1400" b="1" dirty="0">
              <a:solidFill>
                <a:schemeClr val="bg2"/>
              </a:solidFill>
            </a:endParaRPr>
          </a:p>
        </p:txBody>
      </p:sp>
      <p:sp>
        <p:nvSpPr>
          <p:cNvPr id="38" name="Текст 5">
            <a:extLst>
              <a:ext uri="{FF2B5EF4-FFF2-40B4-BE49-F238E27FC236}">
                <a16:creationId xmlns:a16="http://schemas.microsoft.com/office/drawing/2014/main" id="{BC666335-27E1-4CDB-89AC-6617B9938D76}"/>
              </a:ext>
            </a:extLst>
          </p:cNvPr>
          <p:cNvSpPr txBox="1">
            <a:spLocks/>
          </p:cNvSpPr>
          <p:nvPr/>
        </p:nvSpPr>
        <p:spPr>
          <a:xfrm>
            <a:off x="8260445" y="2950091"/>
            <a:ext cx="1300261" cy="404576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-354387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lang="de-DE" sz="2067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anose="020B0604020202020204" pitchFamily="34" charset="0"/>
              </a:defRPr>
            </a:lvl1pPr>
            <a:lvl2pPr marL="187038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lang="en-US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74075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61113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ebdings" pitchFamily="18" charset="2"/>
              <a:buChar char="4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8307" indent="-177194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de-DE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911547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415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1283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36152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err="1">
                <a:solidFill>
                  <a:schemeClr val="bg2"/>
                </a:solidFill>
              </a:rPr>
              <a:t>Conteg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b="1" dirty="0">
                <a:solidFill>
                  <a:schemeClr val="bg2"/>
                </a:solidFill>
              </a:rPr>
              <a:t>7%</a:t>
            </a:r>
            <a:endParaRPr lang="ru-RU" sz="1400" b="1" dirty="0">
              <a:solidFill>
                <a:schemeClr val="bg2"/>
              </a:solidFill>
            </a:endParaRPr>
          </a:p>
        </p:txBody>
      </p:sp>
      <p:sp>
        <p:nvSpPr>
          <p:cNvPr id="39" name="Текст 5">
            <a:extLst>
              <a:ext uri="{FF2B5EF4-FFF2-40B4-BE49-F238E27FC236}">
                <a16:creationId xmlns:a16="http://schemas.microsoft.com/office/drawing/2014/main" id="{9085D176-A37A-4C13-AFC5-978D86215362}"/>
              </a:ext>
            </a:extLst>
          </p:cNvPr>
          <p:cNvSpPr txBox="1">
            <a:spLocks/>
          </p:cNvSpPr>
          <p:nvPr/>
        </p:nvSpPr>
        <p:spPr>
          <a:xfrm>
            <a:off x="8260445" y="3814187"/>
            <a:ext cx="1300261" cy="404576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-354387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lang="de-DE" sz="2067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anose="020B0604020202020204" pitchFamily="34" charset="0"/>
              </a:defRPr>
            </a:lvl1pPr>
            <a:lvl2pPr marL="187038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lang="en-US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74075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61113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ebdings" pitchFamily="18" charset="2"/>
              <a:buChar char="4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8307" indent="-177194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de-DE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911547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415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1283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36152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2"/>
                </a:solidFill>
              </a:rPr>
              <a:t>Emerson</a:t>
            </a:r>
            <a:r>
              <a:rPr lang="ru-RU" sz="1400" dirty="0">
                <a:solidFill>
                  <a:schemeClr val="bg2"/>
                </a:solidFill>
              </a:rPr>
              <a:t> </a:t>
            </a:r>
            <a:r>
              <a:rPr lang="ru-RU" sz="1400" b="1" dirty="0">
                <a:solidFill>
                  <a:schemeClr val="bg2"/>
                </a:solidFill>
              </a:rPr>
              <a:t>5</a:t>
            </a:r>
            <a:r>
              <a:rPr lang="en-US" sz="1400" b="1" dirty="0">
                <a:solidFill>
                  <a:schemeClr val="bg2"/>
                </a:solidFill>
              </a:rPr>
              <a:t>%</a:t>
            </a:r>
            <a:endParaRPr lang="ru-RU" sz="1400" b="1" dirty="0">
              <a:solidFill>
                <a:schemeClr val="bg2"/>
              </a:solidFill>
            </a:endParaRPr>
          </a:p>
        </p:txBody>
      </p:sp>
      <p:sp>
        <p:nvSpPr>
          <p:cNvPr id="40" name="Текст 5">
            <a:extLst>
              <a:ext uri="{FF2B5EF4-FFF2-40B4-BE49-F238E27FC236}">
                <a16:creationId xmlns:a16="http://schemas.microsoft.com/office/drawing/2014/main" id="{56E570D6-93C1-40A2-9C5E-5A46A37A0AEB}"/>
              </a:ext>
            </a:extLst>
          </p:cNvPr>
          <p:cNvSpPr txBox="1">
            <a:spLocks/>
          </p:cNvSpPr>
          <p:nvPr/>
        </p:nvSpPr>
        <p:spPr>
          <a:xfrm>
            <a:off x="8188437" y="4390251"/>
            <a:ext cx="1510365" cy="395540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-354387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lang="de-DE" sz="2067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anose="020B0604020202020204" pitchFamily="34" charset="0"/>
              </a:defRPr>
            </a:lvl1pPr>
            <a:lvl2pPr marL="187038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lang="en-US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74075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61113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ebdings" pitchFamily="18" charset="2"/>
              <a:buChar char="4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8307" indent="-177194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de-DE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911547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415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1283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36152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spc="-50" dirty="0" err="1">
                <a:solidFill>
                  <a:schemeClr val="bg2"/>
                </a:solidFill>
              </a:rPr>
              <a:t>Энергомера</a:t>
            </a:r>
            <a:r>
              <a:rPr lang="ru-RU" sz="1400" spc="-50" dirty="0">
                <a:solidFill>
                  <a:schemeClr val="bg2"/>
                </a:solidFill>
              </a:rPr>
              <a:t> </a:t>
            </a:r>
            <a:r>
              <a:rPr lang="ru-RU" sz="1400" b="1" dirty="0">
                <a:solidFill>
                  <a:schemeClr val="bg2"/>
                </a:solidFill>
              </a:rPr>
              <a:t>3</a:t>
            </a:r>
            <a:r>
              <a:rPr lang="en-US" sz="1400" b="1" dirty="0">
                <a:solidFill>
                  <a:schemeClr val="bg2"/>
                </a:solidFill>
              </a:rPr>
              <a:t>%</a:t>
            </a:r>
            <a:endParaRPr lang="ru-RU" sz="1400" b="1" dirty="0">
              <a:solidFill>
                <a:schemeClr val="bg2"/>
              </a:solidFill>
            </a:endParaRPr>
          </a:p>
        </p:txBody>
      </p:sp>
      <p:sp>
        <p:nvSpPr>
          <p:cNvPr id="41" name="Текст 5">
            <a:extLst>
              <a:ext uri="{FF2B5EF4-FFF2-40B4-BE49-F238E27FC236}">
                <a16:creationId xmlns:a16="http://schemas.microsoft.com/office/drawing/2014/main" id="{7D9FE92E-DA15-4572-AB64-A270F3A2E455}"/>
              </a:ext>
            </a:extLst>
          </p:cNvPr>
          <p:cNvSpPr txBox="1">
            <a:spLocks/>
          </p:cNvSpPr>
          <p:nvPr/>
        </p:nvSpPr>
        <p:spPr>
          <a:xfrm>
            <a:off x="7756389" y="4750291"/>
            <a:ext cx="1510365" cy="395540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-354387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lang="de-DE" sz="2067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anose="020B0604020202020204" pitchFamily="34" charset="0"/>
              </a:defRPr>
            </a:lvl1pPr>
            <a:lvl2pPr marL="187038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lang="en-US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74075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61113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ebdings" pitchFamily="18" charset="2"/>
              <a:buChar char="4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8307" indent="-177194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de-DE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911547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415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1283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36152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2"/>
                </a:solidFill>
              </a:rPr>
              <a:t>SME</a:t>
            </a:r>
            <a:r>
              <a:rPr lang="ru-RU" sz="1400" dirty="0">
                <a:solidFill>
                  <a:schemeClr val="bg2"/>
                </a:solidFill>
              </a:rPr>
              <a:t> </a:t>
            </a:r>
            <a:r>
              <a:rPr lang="ru-RU" sz="1400" b="1" dirty="0">
                <a:solidFill>
                  <a:schemeClr val="bg2"/>
                </a:solidFill>
              </a:rPr>
              <a:t>3</a:t>
            </a:r>
            <a:r>
              <a:rPr lang="en-US" sz="1400" b="1" dirty="0">
                <a:solidFill>
                  <a:schemeClr val="bg2"/>
                </a:solidFill>
              </a:rPr>
              <a:t>%</a:t>
            </a:r>
            <a:endParaRPr lang="ru-RU" sz="1400" b="1" dirty="0">
              <a:solidFill>
                <a:schemeClr val="bg2"/>
              </a:solidFill>
            </a:endParaRPr>
          </a:p>
        </p:txBody>
      </p:sp>
      <p:sp>
        <p:nvSpPr>
          <p:cNvPr id="42" name="Текст 5">
            <a:extLst>
              <a:ext uri="{FF2B5EF4-FFF2-40B4-BE49-F238E27FC236}">
                <a16:creationId xmlns:a16="http://schemas.microsoft.com/office/drawing/2014/main" id="{CA78409A-A08D-48B7-A339-FA0BABF3D6D2}"/>
              </a:ext>
            </a:extLst>
          </p:cNvPr>
          <p:cNvSpPr txBox="1">
            <a:spLocks/>
          </p:cNvSpPr>
          <p:nvPr/>
        </p:nvSpPr>
        <p:spPr>
          <a:xfrm>
            <a:off x="7612373" y="5110331"/>
            <a:ext cx="1510365" cy="395540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-354387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lang="de-DE" sz="2067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anose="020B0604020202020204" pitchFamily="34" charset="0"/>
              </a:defRPr>
            </a:lvl1pPr>
            <a:lvl2pPr marL="187038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lang="en-US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74075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61113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ebdings" pitchFamily="18" charset="2"/>
              <a:buChar char="4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8307" indent="-177194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de-DE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911547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415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1283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36152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err="1">
                <a:solidFill>
                  <a:schemeClr val="bg2"/>
                </a:solidFill>
              </a:rPr>
              <a:t>Schroff</a:t>
            </a:r>
            <a:r>
              <a:rPr lang="ru-RU" sz="1400" dirty="0">
                <a:solidFill>
                  <a:schemeClr val="bg2"/>
                </a:solidFill>
              </a:rPr>
              <a:t> </a:t>
            </a:r>
            <a:r>
              <a:rPr lang="ru-RU" sz="1400" b="1" dirty="0">
                <a:solidFill>
                  <a:schemeClr val="bg2"/>
                </a:solidFill>
              </a:rPr>
              <a:t>2</a:t>
            </a:r>
            <a:r>
              <a:rPr lang="en-US" sz="1400" b="1" dirty="0">
                <a:solidFill>
                  <a:schemeClr val="bg2"/>
                </a:solidFill>
              </a:rPr>
              <a:t>%</a:t>
            </a:r>
            <a:endParaRPr lang="ru-RU" sz="1400" b="1" dirty="0">
              <a:solidFill>
                <a:schemeClr val="bg2"/>
              </a:solidFill>
            </a:endParaRPr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id="{3F72C832-A4A1-4CDE-A477-99B00BD1EF96}"/>
              </a:ext>
            </a:extLst>
          </p:cNvPr>
          <p:cNvSpPr txBox="1">
            <a:spLocks/>
          </p:cNvSpPr>
          <p:nvPr/>
        </p:nvSpPr>
        <p:spPr>
          <a:xfrm>
            <a:off x="467346" y="143273"/>
            <a:ext cx="12132642" cy="864095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-354387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lang="de-DE" sz="2067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anose="020B0604020202020204" pitchFamily="34" charset="0"/>
              </a:defRPr>
            </a:lvl1pPr>
            <a:lvl2pPr marL="187038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lang="en-US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74075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61113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ebdings" pitchFamily="18" charset="2"/>
              <a:buChar char="4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8307" indent="-177194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de-DE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911547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415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1283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36152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chemeClr val="bg2"/>
                </a:solidFill>
              </a:rPr>
              <a:t>Рынок телекоммуникационных и серверных шкафов РФ*</a:t>
            </a:r>
            <a:endParaRPr lang="ru-RU" sz="2800" b="1" dirty="0">
              <a:solidFill>
                <a:schemeClr val="bg2"/>
              </a:solidFill>
            </a:endParaRPr>
          </a:p>
        </p:txBody>
      </p:sp>
      <p:pic>
        <p:nvPicPr>
          <p:cNvPr id="18" name="Picture 9" descr="T:\mtk\mak-mtk-int-ims\Vorlagen+Formulare\PowerPoint\PowerLine_16_9\R_Powerpoint_Titel+Inhaltseiten_Breitbild_338,67x190,5_GB-1.png">
            <a:extLst>
              <a:ext uri="{FF2B5EF4-FFF2-40B4-BE49-F238E27FC236}">
                <a16:creationId xmlns:a16="http://schemas.microsoft.com/office/drawing/2014/main" id="{B5DDD5B4-A748-42E4-BA9A-04E4ECBCA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69"/>
          <a:stretch/>
        </p:blipFill>
        <p:spPr bwMode="auto">
          <a:xfrm>
            <a:off x="1" y="5562828"/>
            <a:ext cx="12599988" cy="16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062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4">
            <a:extLst>
              <a:ext uri="{FF2B5EF4-FFF2-40B4-BE49-F238E27FC236}">
                <a16:creationId xmlns:a16="http://schemas.microsoft.com/office/drawing/2014/main" id="{4FBB7F78-454A-49A2-9EB2-B5D235BD46D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97929" y="2639747"/>
            <a:ext cx="5648666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SzPct val="80000"/>
              <a:buChar char="•"/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476250" indent="-285750">
              <a:spcBef>
                <a:spcPct val="20000"/>
              </a:spcBef>
              <a:buClr>
                <a:srgbClr val="003399"/>
              </a:buClr>
              <a:buSzPct val="80000"/>
              <a:buChar char="–"/>
              <a:tabLst>
                <a:tab pos="190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99"/>
              </a:buClr>
              <a:buSzPct val="80000"/>
              <a:buChar char="»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7038" lvl="1" indent="-187038">
              <a:spcBef>
                <a:spcPts val="600"/>
              </a:spcBef>
              <a:buClr>
                <a:srgbClr val="006CB5"/>
              </a:buClr>
              <a:buSzTx/>
              <a:buFont typeface="Wingdings"/>
              <a:buChar char="§"/>
            </a:pP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До12</a:t>
            </a:r>
            <a:r>
              <a:rPr lang="ru-RU" altLang="de-DE" sz="1600" b="1" dirty="0">
                <a:solidFill>
                  <a:schemeClr val="accent4"/>
                </a:solidFill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кВт на стойку</a:t>
            </a: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SzTx/>
              <a:buFont typeface="Wingdings"/>
              <a:buChar char="§"/>
            </a:pP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ЦОД в одном </a:t>
            </a:r>
            <a:r>
              <a:rPr lang="ru-RU" altLang="de-DE" sz="1600" dirty="0" smtClean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шкафу </a:t>
            </a:r>
            <a:r>
              <a:rPr lang="en-US" altLang="de-DE" sz="1600" dirty="0" smtClean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/ </a:t>
            </a:r>
            <a:r>
              <a:rPr lang="ru-RU" altLang="de-DE" sz="1600" dirty="0" smtClean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сейфе</a:t>
            </a:r>
            <a:endParaRPr lang="ru-RU" altLang="de-DE" sz="1600" dirty="0">
              <a:solidFill>
                <a:schemeClr val="bg1"/>
              </a:solidFill>
              <a:cs typeface="Times New Roman" pitchFamily="18" charset="0"/>
              <a:sym typeface="Times New Roman" pitchFamily="18" charset="0"/>
            </a:endParaRP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SzTx/>
              <a:buFont typeface="Wingdings"/>
              <a:buChar char="§"/>
            </a:pP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Занимаемая площадь меньше 1 м</a:t>
            </a:r>
            <a:r>
              <a:rPr lang="ru-RU" sz="1600" baseline="30000" dirty="0">
                <a:solidFill>
                  <a:schemeClr val="bg1"/>
                </a:solidFill>
              </a:rPr>
              <a:t>2</a:t>
            </a:r>
            <a:endParaRPr lang="ru-RU" sz="1600" dirty="0">
              <a:solidFill>
                <a:schemeClr val="bg1"/>
              </a:solidFill>
            </a:endParaRP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SzTx/>
              <a:buFont typeface="Wingdings"/>
              <a:buChar char="§"/>
            </a:pP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Наращивание системы без ограничений</a:t>
            </a: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SzTx/>
              <a:buFont typeface="Wingdings"/>
              <a:buChar char="§"/>
            </a:pP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Резервирование компонентов до 2 (</a:t>
            </a:r>
            <a:r>
              <a:rPr lang="en-US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N+1)</a:t>
            </a: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SzTx/>
              <a:buFont typeface="Wingdings"/>
              <a:buChar char="§"/>
            </a:pP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Защищенные исполнения (вода, огонь, доступ)</a:t>
            </a: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SzTx/>
              <a:buFont typeface="Wingdings"/>
              <a:buChar char="§"/>
            </a:pP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 Высокая степень готовности решения </a:t>
            </a:r>
            <a:b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</a:b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(малое время на развертывание</a:t>
            </a:r>
            <a:r>
              <a:rPr lang="ru-RU" altLang="de-DE" sz="1600" dirty="0" smtClean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)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EFDED249-2A06-483A-94CC-ECCA24BD4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29" y="349582"/>
            <a:ext cx="11604129" cy="435774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Edge Data Center</a:t>
            </a:r>
            <a:endParaRPr lang="de-DE" altLang="de-DE" sz="2800" dirty="0">
              <a:solidFill>
                <a:schemeClr val="bg1"/>
              </a:solidFill>
            </a:endParaRPr>
          </a:p>
        </p:txBody>
      </p:sp>
      <p:pic>
        <p:nvPicPr>
          <p:cNvPr id="8" name="Picture 9" descr="T:\mtk\mak-mtk-int-ims\Vorlagen+Formulare\PowerPoint\PowerLine_16_9\R_Powerpoint_Titel+Inhaltseiten_Breitbild_338,67x190,5_GB-1.png">
            <a:extLst>
              <a:ext uri="{FF2B5EF4-FFF2-40B4-BE49-F238E27FC236}">
                <a16:creationId xmlns:a16="http://schemas.microsoft.com/office/drawing/2014/main" id="{3E895F33-E171-4C90-89B8-F96E55E18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69"/>
          <a:stretch/>
        </p:blipFill>
        <p:spPr bwMode="auto">
          <a:xfrm>
            <a:off x="1" y="5562828"/>
            <a:ext cx="12599988" cy="16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4D15B1-727B-48E9-83A1-BAECFA6ED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70079" y="1049583"/>
            <a:ext cx="7784682" cy="1590164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74409" tIns="74409" rIns="74409" bIns="74409" anchor="ctr"/>
          <a:lstStyle/>
          <a:p>
            <a:pPr marL="930267" indent="-93026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4"/>
                </a:solidFill>
              </a:rPr>
              <a:t>             Решение от одного поставщика гарантировано справляется с поставленными задачами, а сервисы онлайн подбора, 3</a:t>
            </a:r>
            <a:r>
              <a:rPr lang="en-US" sz="2000" b="1" dirty="0" smtClean="0">
                <a:solidFill>
                  <a:schemeClr val="accent4"/>
                </a:solidFill>
              </a:rPr>
              <a:t>D </a:t>
            </a:r>
            <a:r>
              <a:rPr lang="ru-RU" sz="2000" b="1" dirty="0" smtClean="0">
                <a:solidFill>
                  <a:schemeClr val="accent4"/>
                </a:solidFill>
              </a:rPr>
              <a:t>моделирования и </a:t>
            </a:r>
            <a:r>
              <a:rPr lang="en-US" sz="2000" b="1" dirty="0" smtClean="0">
                <a:solidFill>
                  <a:schemeClr val="accent4"/>
                </a:solidFill>
              </a:rPr>
              <a:t>CFD </a:t>
            </a:r>
            <a:r>
              <a:rPr lang="ru-RU" sz="2000" b="1" dirty="0" smtClean="0">
                <a:solidFill>
                  <a:schemeClr val="accent4"/>
                </a:solidFill>
              </a:rPr>
              <a:t>анализа упрощают жизнь клиента.</a:t>
            </a:r>
            <a:endParaRPr lang="en-GB" sz="2000" b="1" kern="0" dirty="0">
              <a:solidFill>
                <a:schemeClr val="accent4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578" y="143272"/>
            <a:ext cx="933450" cy="5715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828649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BE6EBB4-9BB5-4D07-B35F-D26FDB00CAFE}"/>
              </a:ext>
            </a:extLst>
          </p:cNvPr>
          <p:cNvSpPr txBox="1">
            <a:spLocks/>
          </p:cNvSpPr>
          <p:nvPr/>
        </p:nvSpPr>
        <p:spPr>
          <a:xfrm>
            <a:off x="497929" y="349582"/>
            <a:ext cx="11604129" cy="453678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248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5pPr>
            <a:lvl6pPr marL="472516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6pPr>
            <a:lvl7pPr marL="945032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7pPr>
            <a:lvl8pPr marL="1417549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8pPr>
            <a:lvl9pPr marL="1890065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2800" dirty="0">
                <a:solidFill>
                  <a:schemeClr val="bg1"/>
                </a:solidFill>
              </a:rPr>
              <a:t>ИБП</a:t>
            </a:r>
            <a:endParaRPr lang="ru-RU" altLang="de-DE" sz="2800" dirty="0">
              <a:solidFill>
                <a:schemeClr val="bg1"/>
              </a:solidFill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B0804DC6-90F2-41C3-A05D-C83964709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8758" y="637985"/>
            <a:ext cx="7917036" cy="178150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74409" tIns="74409" rIns="74409" bIns="74409" anchor="ctr"/>
          <a:lstStyle/>
          <a:p>
            <a:pPr marL="930267" indent="-93026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smtClean="0">
                <a:solidFill>
                  <a:schemeClr val="accent4"/>
                </a:solidFill>
                <a:latin typeface="Arial" charset="0"/>
                <a:ea typeface="ＭＳ Ｐゴシック" charset="-128"/>
              </a:rPr>
              <a:t>             Являясь технологическим партнером АВВ в области ЦОД, </a:t>
            </a:r>
            <a:r>
              <a:rPr lang="en-US" sz="2000" b="1" kern="0" dirty="0" smtClean="0">
                <a:solidFill>
                  <a:schemeClr val="accent4"/>
                </a:solidFill>
                <a:latin typeface="Arial" charset="0"/>
                <a:ea typeface="ＭＳ Ｐゴシック" charset="-128"/>
              </a:rPr>
              <a:t>Rittal</a:t>
            </a:r>
            <a:r>
              <a:rPr lang="ru-RU" sz="2000" b="1" kern="0" dirty="0">
                <a:solidFill>
                  <a:schemeClr val="accent4"/>
                </a:solidFill>
                <a:latin typeface="Arial" charset="0"/>
                <a:ea typeface="ＭＳ Ｐゴシック" charset="-128"/>
              </a:rPr>
              <a:t> опирается </a:t>
            </a:r>
            <a:r>
              <a:rPr lang="ru-RU" sz="2000" b="1" kern="0" dirty="0" smtClean="0">
                <a:solidFill>
                  <a:schemeClr val="accent4"/>
                </a:solidFill>
                <a:latin typeface="Arial" charset="0"/>
                <a:ea typeface="ＭＳ Ｐゴシック" charset="-128"/>
              </a:rPr>
              <a:t>на крепкое плечо</a:t>
            </a:r>
            <a:r>
              <a:rPr lang="en-US" sz="2000" b="1" kern="0" dirty="0" smtClean="0">
                <a:solidFill>
                  <a:schemeClr val="accent4"/>
                </a:solidFill>
                <a:latin typeface="Arial" charset="0"/>
                <a:ea typeface="ＭＳ Ｐゴシック" charset="-128"/>
              </a:rPr>
              <a:t>, </a:t>
            </a:r>
            <a:r>
              <a:rPr lang="ru-RU" sz="2000" b="1" kern="0" dirty="0" smtClean="0">
                <a:solidFill>
                  <a:schemeClr val="accent4"/>
                </a:solidFill>
                <a:latin typeface="Arial" charset="0"/>
                <a:ea typeface="ＭＳ Ｐゴシック" charset="-128"/>
              </a:rPr>
              <a:t>одного из лидеров отрасли ИБП, доверяя самое ценное….</a:t>
            </a:r>
            <a:endParaRPr lang="en-US" sz="2000" b="1" kern="0" dirty="0">
              <a:solidFill>
                <a:schemeClr val="accent4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DE90A3E5-D287-4A82-88C5-446FA42F6466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47824" y="2254214"/>
            <a:ext cx="7544975" cy="318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SzPct val="80000"/>
              <a:buChar char="•"/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476250" indent="-285750">
              <a:spcBef>
                <a:spcPct val="20000"/>
              </a:spcBef>
              <a:buClr>
                <a:srgbClr val="003399"/>
              </a:buClr>
              <a:buSzPct val="80000"/>
              <a:buChar char="–"/>
              <a:tabLst>
                <a:tab pos="190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99"/>
              </a:buClr>
              <a:buSzPct val="80000"/>
              <a:buChar char="»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7038" lvl="1" indent="-187038">
              <a:spcBef>
                <a:spcPts val="600"/>
              </a:spcBef>
              <a:buClr>
                <a:srgbClr val="006CB5"/>
              </a:buClr>
              <a:buSzTx/>
              <a:buFont typeface="Wingdings"/>
              <a:buChar char="§"/>
            </a:pP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Каждый критический компонент является зарезервированным — </a:t>
            </a:r>
            <a:r>
              <a:rPr lang="en-US" altLang="de-DE" sz="1600" dirty="0" smtClean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DPA </a:t>
            </a:r>
            <a:r>
              <a:rPr lang="ru-RU" altLang="de-DE" sz="1600" dirty="0" smtClean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технология.</a:t>
            </a:r>
            <a:endParaRPr lang="ru-RU" altLang="de-DE" sz="1600" dirty="0">
              <a:solidFill>
                <a:schemeClr val="bg1"/>
              </a:solidFill>
              <a:cs typeface="Times New Roman" pitchFamily="18" charset="0"/>
              <a:sym typeface="Times New Roman" pitchFamily="18" charset="0"/>
            </a:endParaRP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SzTx/>
              <a:buFont typeface="Wingdings"/>
              <a:buChar char="§"/>
            </a:pP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Каждый модуль, в случае любого отказа компонента, может быть изолирован из параллельной </a:t>
            </a:r>
            <a:r>
              <a:rPr lang="ru-RU" altLang="de-DE" sz="1600" dirty="0" smtClean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системы.</a:t>
            </a:r>
            <a:endParaRPr lang="ru-RU" altLang="de-DE" sz="1600" dirty="0">
              <a:solidFill>
                <a:schemeClr val="bg1"/>
              </a:solidFill>
              <a:cs typeface="Times New Roman" pitchFamily="18" charset="0"/>
              <a:sym typeface="Times New Roman" pitchFamily="18" charset="0"/>
            </a:endParaRP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SzTx/>
              <a:buFont typeface="Wingdings"/>
              <a:buChar char="§"/>
            </a:pP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Быстрое </a:t>
            </a:r>
            <a:r>
              <a:rPr lang="ru-RU" altLang="de-DE" sz="160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отключение </a:t>
            </a:r>
            <a:r>
              <a:rPr lang="ru-RU" altLang="de-DE" sz="1600" smtClean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модуля с </a:t>
            </a:r>
            <a:r>
              <a:rPr lang="ru-RU" altLang="de-DE" sz="1600" dirty="0" smtClean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фронтальной стороны.</a:t>
            </a:r>
            <a:endParaRPr lang="ru-RU" altLang="de-DE" sz="1600" dirty="0">
              <a:solidFill>
                <a:schemeClr val="bg1"/>
              </a:solidFill>
              <a:cs typeface="Times New Roman" pitchFamily="18" charset="0"/>
              <a:sym typeface="Times New Roman" pitchFamily="18" charset="0"/>
            </a:endParaRP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SzTx/>
              <a:buFont typeface="Wingdings"/>
              <a:buChar char="§"/>
            </a:pP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Вне зависимости от неисправности компонента, система не уйдет </a:t>
            </a:r>
            <a:b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</a:b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в перегрузку</a:t>
            </a:r>
            <a:r>
              <a:rPr lang="ru-RU" altLang="de-DE" sz="1600" dirty="0" smtClean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, а </a:t>
            </a: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будет держать </a:t>
            </a:r>
            <a:r>
              <a:rPr lang="ru-RU" altLang="de-DE" sz="1600" dirty="0" smtClean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максимальную нагрузку.</a:t>
            </a:r>
            <a:endParaRPr lang="ru-RU" altLang="de-DE" sz="1600" dirty="0">
              <a:solidFill>
                <a:schemeClr val="bg1"/>
              </a:solidFill>
              <a:cs typeface="Times New Roman" pitchFamily="18" charset="0"/>
              <a:sym typeface="Times New Roman" pitchFamily="18" charset="0"/>
            </a:endParaRP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SzTx/>
              <a:buFont typeface="Wingdings"/>
              <a:buChar char="§"/>
            </a:pP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Отдельные конфигурации батарей позволяют менять минимальное количество блоков в случае преждевременного старения: </a:t>
            </a:r>
            <a:r>
              <a:rPr lang="ru-RU" altLang="de-DE" sz="1600" dirty="0" err="1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микс</a:t>
            </a: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 из батарей (новые / старые) можно избежать.</a:t>
            </a: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SzTx/>
              <a:buFont typeface="Wingdings"/>
              <a:buChar char="§"/>
            </a:pP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Легкое техническое обслуживание (</a:t>
            </a:r>
            <a:r>
              <a:rPr lang="ru-RU" altLang="de-DE" sz="1600" dirty="0" err="1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Online</a:t>
            </a: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 модульность).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8AFE16-2143-4147-80C2-4E01E55BFC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" t="24735" r="66182" b="15167"/>
          <a:stretch/>
        </p:blipFill>
        <p:spPr>
          <a:xfrm>
            <a:off x="7992799" y="0"/>
            <a:ext cx="4607190" cy="7199313"/>
          </a:xfrm>
          <a:prstGeom prst="rect">
            <a:avLst/>
          </a:prstGeom>
        </p:spPr>
      </p:pic>
      <p:pic>
        <p:nvPicPr>
          <p:cNvPr id="7" name="Picture 9" descr="T:\mtk\mak-mtk-int-ims\Vorlagen+Formulare\PowerPoint\PowerLine_16_9\R_Powerpoint_Titel+Inhaltseiten_Breitbild_338,67x190,5_GB-1.png">
            <a:extLst>
              <a:ext uri="{FF2B5EF4-FFF2-40B4-BE49-F238E27FC236}">
                <a16:creationId xmlns:a16="http://schemas.microsoft.com/office/drawing/2014/main" id="{F07FFB41-2842-457A-999F-FFDA04E48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69"/>
          <a:stretch/>
        </p:blipFill>
        <p:spPr bwMode="auto">
          <a:xfrm>
            <a:off x="1" y="5562828"/>
            <a:ext cx="12599988" cy="16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96FE8F-DE3D-4B6F-B892-7C574DDA88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66" y="426634"/>
            <a:ext cx="792088" cy="31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15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99987" cy="72615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680" y="1267279"/>
            <a:ext cx="3098546" cy="22368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680" y="3717067"/>
            <a:ext cx="3098548" cy="236596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EFDED249-2A06-483A-94CC-ECCA24BD4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29" y="349582"/>
            <a:ext cx="11604129" cy="435774"/>
          </a:xfrm>
        </p:spPr>
        <p:txBody>
          <a:bodyPr/>
          <a:lstStyle/>
          <a:p>
            <a:r>
              <a:rPr lang="ru-RU" sz="2800" dirty="0">
                <a:solidFill>
                  <a:schemeClr val="bg1"/>
                </a:solidFill>
              </a:rPr>
              <a:t>Своя рубашка ближе к телу</a:t>
            </a:r>
            <a:endParaRPr lang="de-DE" altLang="de-DE" sz="2800" dirty="0">
              <a:solidFill>
                <a:schemeClr val="bg1"/>
              </a:solidFill>
            </a:endParaRP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2B4D15B1-727B-48E9-83A1-BAECFA6ED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29" y="1000354"/>
            <a:ext cx="7214603" cy="533849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74409" tIns="74409" rIns="74409" bIns="74409" anchor="ctr"/>
          <a:lstStyle/>
          <a:p>
            <a:pPr lvl="0">
              <a:spcBef>
                <a:spcPct val="20000"/>
              </a:spcBef>
              <a:buClr>
                <a:srgbClr val="000000"/>
              </a:buClr>
              <a:buSzPts val="1600"/>
              <a:defRPr/>
            </a:pPr>
            <a:r>
              <a:rPr lang="en-GB" sz="2000" b="1" dirty="0" smtClean="0">
                <a:solidFill>
                  <a:schemeClr val="accent4"/>
                </a:solidFill>
                <a:ea typeface="ヒラギノ角ゴ Pro W3" charset="-128"/>
              </a:rPr>
              <a:t>New</a:t>
            </a:r>
            <a:r>
              <a:rPr lang="ru-RU" sz="2000" b="1" dirty="0" smtClean="0">
                <a:solidFill>
                  <a:schemeClr val="accent4"/>
                </a:solidFill>
                <a:ea typeface="ヒラギノ角ゴ Pro W3" charset="-128"/>
              </a:rPr>
              <a:t> </a:t>
            </a:r>
            <a:r>
              <a:rPr lang="en-GB" sz="2000" b="1" dirty="0" smtClean="0">
                <a:solidFill>
                  <a:schemeClr val="accent4"/>
                </a:solidFill>
                <a:ea typeface="ヒラギノ角ゴ Pro W3" charset="-128"/>
              </a:rPr>
              <a:t>IT-Cooling</a:t>
            </a:r>
            <a:r>
              <a:rPr lang="ru-RU" sz="2000" b="1" dirty="0">
                <a:solidFill>
                  <a:schemeClr val="accent4"/>
                </a:solidFill>
                <a:ea typeface="ヒラギノ角ゴ Pro W3" charset="-128"/>
              </a:rPr>
              <a:t> </a:t>
            </a:r>
            <a:r>
              <a:rPr lang="en-GB" sz="2000" b="1" dirty="0" smtClean="0">
                <a:solidFill>
                  <a:schemeClr val="accent4"/>
                </a:solidFill>
                <a:ea typeface="ヒラギノ角ゴ Pro W3" charset="-128"/>
              </a:rPr>
              <a:t>2018</a:t>
            </a:r>
            <a:endParaRPr lang="en-GB" sz="2000" b="1" dirty="0">
              <a:solidFill>
                <a:schemeClr val="accent4"/>
              </a:solidFill>
              <a:ea typeface="ヒラギノ角ゴ Pro W3" charset="-128"/>
            </a:endParaRPr>
          </a:p>
        </p:txBody>
      </p:sp>
      <p:pic>
        <p:nvPicPr>
          <p:cNvPr id="10" name="Picture 9" descr="T:\mtk\mak-mtk-int-ims\Vorlagen+Formulare\PowerPoint\PowerLine_16_9\R_Powerpoint_Titel+Inhaltseiten_Breitbild_338,67x190,5_GB-1.png">
            <a:extLst>
              <a:ext uri="{FF2B5EF4-FFF2-40B4-BE49-F238E27FC236}">
                <a16:creationId xmlns:a16="http://schemas.microsoft.com/office/drawing/2014/main" id="{EF8044E4-D6B1-4F5D-9171-12CD19791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69"/>
          <a:stretch/>
        </p:blipFill>
        <p:spPr bwMode="auto">
          <a:xfrm>
            <a:off x="1" y="5562828"/>
            <a:ext cx="12599988" cy="16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578" y="143272"/>
            <a:ext cx="933450" cy="5715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019744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Вырезка экрана">
            <a:extLst>
              <a:ext uri="{FF2B5EF4-FFF2-40B4-BE49-F238E27FC236}">
                <a16:creationId xmlns:a16="http://schemas.microsoft.com/office/drawing/2014/main" id="{46381A28-8543-44B4-9FF6-82BEA4B88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81" b="7198"/>
          <a:stretch/>
        </p:blipFill>
        <p:spPr>
          <a:xfrm>
            <a:off x="5022671" y="976258"/>
            <a:ext cx="8281641" cy="4904395"/>
          </a:xfrm>
          <a:prstGeom prst="rect">
            <a:avLst/>
          </a:prstGeom>
        </p:spPr>
      </p:pic>
      <p:sp>
        <p:nvSpPr>
          <p:cNvPr id="8" name="Rechteck 2"/>
          <p:cNvSpPr/>
          <p:nvPr/>
        </p:nvSpPr>
        <p:spPr>
          <a:xfrm>
            <a:off x="553346" y="1937710"/>
            <a:ext cx="5619224" cy="46142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446" tIns="47223" rIns="94446" bIns="47223"/>
          <a:lstStyle/>
          <a:p>
            <a:pPr>
              <a:spcAft>
                <a:spcPts val="0"/>
              </a:spcAft>
              <a:defRPr/>
            </a:pPr>
            <a:endParaRPr lang="ru-RU" sz="1600" b="1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Font typeface="Wingdings"/>
              <a:buChar char="§"/>
              <a:tabLst>
                <a:tab pos="190500" algn="l"/>
              </a:tabLst>
              <a:defRPr/>
            </a:pPr>
            <a:r>
              <a:rPr lang="ru-RU" sz="16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Н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rPr>
              <a:t>аличие различных вариантов компоновки.</a:t>
            </a: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Font typeface="Wingdings"/>
              <a:buChar char="§"/>
              <a:tabLst>
                <a:tab pos="190500" algn="l"/>
              </a:tabLst>
              <a:defRPr/>
            </a:pPr>
            <a:r>
              <a:rPr lang="ru-RU" sz="16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rPr>
              <a:t>Готовые для монтажа модули.</a:t>
            </a: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Font typeface="Wingdings"/>
              <a:buChar char="§"/>
              <a:tabLst>
                <a:tab pos="190500" algn="l"/>
              </a:tabLst>
              <a:defRPr/>
            </a:pPr>
            <a:r>
              <a:rPr lang="ru-RU" sz="16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rPr>
              <a:t>Высокое качество сборки в заводских условиях.</a:t>
            </a: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Font typeface="Wingdings"/>
              <a:buChar char="§"/>
              <a:tabLst>
                <a:tab pos="190500" algn="l"/>
              </a:tabLst>
              <a:defRPr/>
            </a:pPr>
            <a:r>
              <a:rPr lang="ru-RU" sz="16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rPr>
              <a:t>Неограниченная масштабируемость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rPr>
              <a:t>.</a:t>
            </a:r>
            <a:endParaRPr lang="ru-RU" sz="16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Times New Roman" pitchFamily="18" charset="0"/>
            </a:endParaRP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Font typeface="Wingdings"/>
              <a:buChar char="§"/>
              <a:tabLst>
                <a:tab pos="190500" algn="l"/>
              </a:tabLst>
              <a:defRPr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rPr>
              <a:t>Возможность 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rPr>
              <a:t>гибкой адаптации под нужды Заказчика.</a:t>
            </a: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Font typeface="Wingdings"/>
              <a:buChar char="§"/>
              <a:tabLst>
                <a:tab pos="190500" algn="l"/>
              </a:tabLst>
              <a:defRPr/>
            </a:pPr>
            <a:r>
              <a:rPr lang="ru-RU" sz="16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rPr>
              <a:t>Оптимальный уровень капитальных затрат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rPr>
              <a:t>.</a:t>
            </a:r>
            <a:endParaRPr lang="ru-RU" sz="16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Times New Roman" pitchFamily="18" charset="0"/>
            </a:endParaRP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Font typeface="Wingdings"/>
              <a:buChar char="§"/>
              <a:tabLst>
                <a:tab pos="190500" algn="l"/>
              </a:tabLst>
              <a:defRPr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rPr>
              <a:t>Сроки 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rPr>
              <a:t>реализации проекта и запуска ЦОД 6 месяцев.</a:t>
            </a:r>
            <a:endParaRPr lang="de-DE" sz="16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Times New Roman" pitchFamily="18" charset="0"/>
            </a:endParaRP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Font typeface="Wingdings"/>
              <a:buChar char="§"/>
              <a:tabLst>
                <a:tab pos="190500" algn="l"/>
              </a:tabLst>
              <a:defRPr/>
            </a:pPr>
            <a:endParaRPr lang="ru-RU" sz="14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Times New Roman" pitchFamily="18" charset="0"/>
            </a:endParaRP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Font typeface="Wingdings"/>
              <a:buChar char="§"/>
              <a:tabLst>
                <a:tab pos="190500" algn="l"/>
              </a:tabLst>
              <a:defRPr/>
            </a:pPr>
            <a:endParaRPr lang="ru-RU" sz="16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Times New Roman" pitchFamily="18" charset="0"/>
            </a:endParaRPr>
          </a:p>
          <a:p>
            <a:pPr marL="295135" indent="-295135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ru-RU" sz="16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295135" indent="-295135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de-DE" sz="16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C12EDA6-4487-4C00-A3D2-F5E1F157FEE2}"/>
              </a:ext>
            </a:extLst>
          </p:cNvPr>
          <p:cNvSpPr txBox="1">
            <a:spLocks/>
          </p:cNvSpPr>
          <p:nvPr/>
        </p:nvSpPr>
        <p:spPr>
          <a:xfrm>
            <a:off x="497930" y="460399"/>
            <a:ext cx="11604129" cy="453678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248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5pPr>
            <a:lvl6pPr marL="472516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6pPr>
            <a:lvl7pPr marL="945032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7pPr>
            <a:lvl8pPr marL="1417549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8pPr>
            <a:lvl9pPr marL="1890065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2800" dirty="0">
                <a:solidFill>
                  <a:schemeClr val="bg1"/>
                </a:solidFill>
              </a:rPr>
              <a:t>Модульный ЦОД</a:t>
            </a:r>
            <a:endParaRPr lang="ru-RU" altLang="de-DE" sz="2800" dirty="0">
              <a:solidFill>
                <a:schemeClr val="bg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3D1810-47A8-4EA7-94CB-3EDBC42F1269}"/>
              </a:ext>
            </a:extLst>
          </p:cNvPr>
          <p:cNvSpPr txBox="1">
            <a:spLocks/>
          </p:cNvSpPr>
          <p:nvPr/>
        </p:nvSpPr>
        <p:spPr>
          <a:xfrm>
            <a:off x="504989" y="964831"/>
            <a:ext cx="9035365" cy="574270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-354387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lang="en-US" sz="2067" kern="1200">
                <a:solidFill>
                  <a:schemeClr val="tx1"/>
                </a:solidFill>
                <a:latin typeface="Arial" pitchFamily="34" charset="0"/>
                <a:ea typeface="+mn-ea"/>
                <a:cs typeface="Arial" panose="020B0604020202020204" pitchFamily="34" charset="0"/>
              </a:defRPr>
            </a:lvl1pPr>
            <a:lvl2pPr marL="187038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lang="en-US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74075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61113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ebdings" pitchFamily="18" charset="2"/>
              <a:buChar char="4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8307" indent="-177194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de-DE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911547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415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1283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36152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3233738" algn="l"/>
              </a:tabLst>
            </a:pPr>
            <a:r>
              <a:rPr lang="ru-RU" altLang="en-US" sz="2000" b="1" kern="0" dirty="0" smtClean="0">
                <a:solidFill>
                  <a:schemeClr val="accent4"/>
                </a:solidFill>
              </a:rPr>
              <a:t>Сертификация в </a:t>
            </a:r>
            <a:r>
              <a:rPr lang="ru-RU" altLang="en-US" sz="2000" b="1" kern="0" dirty="0" err="1">
                <a:solidFill>
                  <a:schemeClr val="accent4"/>
                </a:solidFill>
              </a:rPr>
              <a:t>Uptime</a:t>
            </a:r>
            <a:r>
              <a:rPr lang="ru-RU" altLang="en-US" sz="2000" b="1" kern="0" dirty="0">
                <a:solidFill>
                  <a:schemeClr val="accent4"/>
                </a:solidFill>
              </a:rPr>
              <a:t> </a:t>
            </a:r>
            <a:r>
              <a:rPr lang="ru-RU" altLang="en-US" sz="2000" b="1" kern="0" dirty="0" err="1" smtClean="0">
                <a:solidFill>
                  <a:schemeClr val="accent4"/>
                </a:solidFill>
              </a:rPr>
              <a:t>Institute</a:t>
            </a:r>
            <a:r>
              <a:rPr lang="ru-RU" altLang="en-US" sz="2000" b="1" kern="0" dirty="0" smtClean="0">
                <a:solidFill>
                  <a:schemeClr val="accent4"/>
                </a:solidFill>
              </a:rPr>
              <a:t> на территории РФ</a:t>
            </a:r>
            <a:endParaRPr lang="ru-RU" altLang="en-US" sz="2000" b="1" kern="0" dirty="0">
              <a:solidFill>
                <a:schemeClr val="accent4"/>
              </a:solidFill>
            </a:endParaRPr>
          </a:p>
        </p:txBody>
      </p:sp>
      <p:pic>
        <p:nvPicPr>
          <p:cNvPr id="7" name="Picture 9" descr="T:\mtk\mak-mtk-int-ims\Vorlagen+Formulare\PowerPoint\PowerLine_16_9\R_Powerpoint_Titel+Inhaltseiten_Breitbild_338,67x190,5_GB-1.png">
            <a:extLst>
              <a:ext uri="{FF2B5EF4-FFF2-40B4-BE49-F238E27FC236}">
                <a16:creationId xmlns:a16="http://schemas.microsoft.com/office/drawing/2014/main" id="{676BFDF6-A8CA-496E-9541-E5023D252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69"/>
          <a:stretch/>
        </p:blipFill>
        <p:spPr bwMode="auto">
          <a:xfrm>
            <a:off x="1" y="5562828"/>
            <a:ext cx="12599988" cy="16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578" y="143272"/>
            <a:ext cx="9334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73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9" descr="T:\mtk\mak-mtk-int-ims\Vorlagen+Formulare\PowerPoint\PowerLine_16_9\R_Powerpoint_Titel+Inhaltseiten_Breitbild_338,67x190,5_GB-1.png">
            <a:extLst>
              <a:ext uri="{FF2B5EF4-FFF2-40B4-BE49-F238E27FC236}">
                <a16:creationId xmlns:a16="http://schemas.microsoft.com/office/drawing/2014/main" id="{90EC048B-7C04-4F62-A552-36833E9A0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69"/>
          <a:stretch/>
        </p:blipFill>
        <p:spPr bwMode="auto">
          <a:xfrm>
            <a:off x="1" y="5562828"/>
            <a:ext cx="12599988" cy="16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F4E3F59-5BB0-4886-8430-B2ED524FEAD0}"/>
              </a:ext>
            </a:extLst>
          </p:cNvPr>
          <p:cNvSpPr txBox="1">
            <a:spLocks/>
          </p:cNvSpPr>
          <p:nvPr/>
        </p:nvSpPr>
        <p:spPr>
          <a:xfrm>
            <a:off x="497929" y="349582"/>
            <a:ext cx="11604129" cy="453678"/>
          </a:xfrm>
          <a:prstGeom prst="rect">
            <a:avLst/>
          </a:prstGeom>
          <a:solidFill>
            <a:srgbClr val="000000"/>
          </a:solidFill>
        </p:spPr>
        <p:txBody>
          <a:bodyPr vert="horz" lIns="72000" tIns="72000" rIns="72000" bIns="7200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248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5pPr>
            <a:lvl6pPr marL="472516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6pPr>
            <a:lvl7pPr marL="945032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7pPr>
            <a:lvl8pPr marL="1417549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8pPr>
            <a:lvl9pPr marL="1890065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de-DE" sz="2800" dirty="0" smtClean="0">
                <a:solidFill>
                  <a:schemeClr val="bg1"/>
                </a:solidFill>
              </a:rPr>
              <a:t>Реализация</a:t>
            </a:r>
            <a:endParaRPr lang="ru-RU" altLang="de-DE" sz="2800" dirty="0">
              <a:solidFill>
                <a:schemeClr val="bg1"/>
              </a:solidFill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6DA8339-65AE-4926-8D67-22C4C4A9A029}"/>
              </a:ext>
            </a:extLst>
          </p:cNvPr>
          <p:cNvSpPr txBox="1">
            <a:spLocks/>
          </p:cNvSpPr>
          <p:nvPr/>
        </p:nvSpPr>
        <p:spPr>
          <a:xfrm>
            <a:off x="497929" y="793138"/>
            <a:ext cx="8394353" cy="574270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-354387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lang="en-US" sz="2067" kern="1200">
                <a:solidFill>
                  <a:schemeClr val="tx1"/>
                </a:solidFill>
                <a:latin typeface="Arial" pitchFamily="34" charset="0"/>
                <a:ea typeface="+mn-ea"/>
                <a:cs typeface="Arial" panose="020B0604020202020204" pitchFamily="34" charset="0"/>
              </a:defRPr>
            </a:lvl1pPr>
            <a:lvl2pPr marL="187038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lang="en-US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74075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61113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ebdings" pitchFamily="18" charset="2"/>
              <a:buChar char="4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8307" indent="-177194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de-DE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911547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415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1283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36152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2000" b="1" kern="0" dirty="0">
                <a:solidFill>
                  <a:schemeClr val="accent4"/>
                </a:solidFill>
              </a:rPr>
              <a:t>Компетенция </a:t>
            </a:r>
            <a:r>
              <a:rPr lang="en-US" altLang="en-US" sz="2000" b="1" kern="0" dirty="0">
                <a:solidFill>
                  <a:schemeClr val="accent4"/>
                </a:solidFill>
              </a:rPr>
              <a:t>Rittal </a:t>
            </a:r>
            <a:r>
              <a:rPr lang="ru-RU" altLang="en-US" sz="2000" b="1" kern="0" dirty="0" smtClean="0">
                <a:solidFill>
                  <a:schemeClr val="accent4"/>
                </a:solidFill>
              </a:rPr>
              <a:t>на этапах </a:t>
            </a:r>
            <a:r>
              <a:rPr lang="ru-RU" altLang="en-US" sz="2000" b="1" kern="0" dirty="0">
                <a:solidFill>
                  <a:schemeClr val="accent4"/>
                </a:solidFill>
              </a:rPr>
              <a:t>реализации ЦОД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611362" y="1382800"/>
            <a:ext cx="11490696" cy="3873040"/>
            <a:chOff x="611362" y="1655440"/>
            <a:chExt cx="11017225" cy="4392488"/>
          </a:xfrm>
        </p:grpSpPr>
        <p:sp>
          <p:nvSpPr>
            <p:cNvPr id="16" name="Прямоугольник 15"/>
            <p:cNvSpPr/>
            <p:nvPr/>
          </p:nvSpPr>
          <p:spPr bwMode="auto">
            <a:xfrm>
              <a:off x="3491682" y="2303512"/>
              <a:ext cx="2664296" cy="3744416"/>
            </a:xfrm>
            <a:prstGeom prst="rect">
              <a:avLst/>
            </a:prstGeom>
            <a:solidFill>
              <a:schemeClr val="bg1">
                <a:lumMod val="85000"/>
                <a:alpha val="17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ru-RU" sz="1800" b="1" i="0" u="none" kern="0" baseline="0" dirty="0">
                <a:solidFill>
                  <a:srgbClr val="000000"/>
                </a:solidFill>
                <a:latin typeface="Arial"/>
                <a:ea typeface="ＭＳ Ｐゴシック" charset="-128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 bwMode="auto">
            <a:xfrm>
              <a:off x="6227986" y="2303512"/>
              <a:ext cx="2664296" cy="3744416"/>
            </a:xfrm>
            <a:prstGeom prst="rect">
              <a:avLst/>
            </a:prstGeom>
            <a:solidFill>
              <a:schemeClr val="bg1">
                <a:lumMod val="85000"/>
                <a:alpha val="17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ru-RU" sz="1800" b="1" i="0" u="none" kern="0" baseline="0" dirty="0">
                <a:solidFill>
                  <a:srgbClr val="000000"/>
                </a:solidFill>
                <a:latin typeface="Arial"/>
                <a:ea typeface="ＭＳ Ｐゴシック" charset="-128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 bwMode="auto">
            <a:xfrm>
              <a:off x="8964290" y="2303512"/>
              <a:ext cx="2664296" cy="3744416"/>
            </a:xfrm>
            <a:prstGeom prst="rect">
              <a:avLst/>
            </a:prstGeom>
            <a:solidFill>
              <a:schemeClr val="bg1">
                <a:lumMod val="85000"/>
                <a:alpha val="17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ru-RU" sz="1800" b="1" i="0" u="none" kern="0" baseline="0" dirty="0">
                <a:solidFill>
                  <a:srgbClr val="000000"/>
                </a:solidFill>
                <a:latin typeface="Arial"/>
                <a:ea typeface="ＭＳ Ｐゴシック" charset="-128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 bwMode="auto">
            <a:xfrm>
              <a:off x="611362" y="2303512"/>
              <a:ext cx="2808312" cy="3744416"/>
            </a:xfrm>
            <a:prstGeom prst="rect">
              <a:avLst/>
            </a:prstGeom>
            <a:solidFill>
              <a:schemeClr val="bg1">
                <a:lumMod val="85000"/>
                <a:alpha val="17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ru-RU" sz="1800" b="1" i="0" u="none" kern="0" baseline="0" dirty="0">
                <a:solidFill>
                  <a:srgbClr val="000000"/>
                </a:solidFill>
                <a:latin typeface="Arial"/>
                <a:ea typeface="ＭＳ Ｐゴシック" charset="-128"/>
              </a:endParaRPr>
            </a:p>
          </p:txBody>
        </p:sp>
        <p:sp>
          <p:nvSpPr>
            <p:cNvPr id="26" name="Text Box 4">
              <a:extLst>
                <a:ext uri="{FF2B5EF4-FFF2-40B4-BE49-F238E27FC236}">
                  <a16:creationId xmlns:a16="http://schemas.microsoft.com/office/drawing/2014/main" id="{329A17C1-6766-47F2-AE21-4191464C8DD1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11363" y="2519536"/>
              <a:ext cx="2736304" cy="3016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rgbClr val="003399"/>
                </a:buClr>
                <a:buSzPct val="80000"/>
                <a:buChar char="•"/>
                <a:tabLst>
                  <a:tab pos="190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476250" indent="-285750">
                <a:spcBef>
                  <a:spcPct val="20000"/>
                </a:spcBef>
                <a:buClr>
                  <a:srgbClr val="003399"/>
                </a:buClr>
                <a:buSzPct val="80000"/>
                <a:buChar char="–"/>
                <a:tabLst>
                  <a:tab pos="1905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3399"/>
                </a:buClr>
                <a:buSzPct val="80000"/>
                <a:buChar char="»"/>
                <a:tabLst>
                  <a:tab pos="190500" algn="l"/>
                </a:tabLst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SzPct val="80000"/>
                <a:tabLst>
                  <a:tab pos="190500" algn="l"/>
                </a:tabLst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tabLst>
                  <a:tab pos="190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190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190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190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190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285750" lvl="1">
                <a:spcBef>
                  <a:spcPts val="1200"/>
                </a:spcBef>
                <a:buClr>
                  <a:schemeClr val="accent3"/>
                </a:buClr>
                <a:buSzTx/>
                <a:buFont typeface="Wingdings" charset="2"/>
                <a:buChar char="§"/>
              </a:pPr>
              <a:r>
                <a:rPr lang="ru-RU" altLang="de-DE" sz="1600" dirty="0">
                  <a:solidFill>
                    <a:schemeClr val="bg1"/>
                  </a:solidFill>
                  <a:cs typeface="Times New Roman" pitchFamily="18" charset="0"/>
                  <a:sym typeface="Times New Roman" pitchFamily="18" charset="0"/>
                </a:rPr>
                <a:t>Идентификация потребностей заказчика</a:t>
              </a:r>
            </a:p>
            <a:p>
              <a:pPr marL="285750" lvl="1">
                <a:spcBef>
                  <a:spcPts val="1200"/>
                </a:spcBef>
                <a:buClr>
                  <a:schemeClr val="accent3"/>
                </a:buClr>
                <a:buSzTx/>
                <a:buFont typeface="Wingdings" charset="2"/>
                <a:buChar char="§"/>
              </a:pPr>
              <a:r>
                <a:rPr lang="ru-RU" altLang="de-DE" sz="1600" dirty="0">
                  <a:solidFill>
                    <a:schemeClr val="bg1"/>
                  </a:solidFill>
                  <a:cs typeface="Times New Roman" pitchFamily="18" charset="0"/>
                  <a:sym typeface="Times New Roman" pitchFamily="18" charset="0"/>
                </a:rPr>
                <a:t>Оценка потенциала проекта/площади</a:t>
              </a:r>
            </a:p>
            <a:p>
              <a:pPr marL="285750" lvl="1">
                <a:spcBef>
                  <a:spcPts val="1200"/>
                </a:spcBef>
                <a:buClr>
                  <a:schemeClr val="accent3"/>
                </a:buClr>
                <a:buSzTx/>
                <a:buFont typeface="Wingdings" charset="2"/>
                <a:buChar char="§"/>
              </a:pPr>
              <a:r>
                <a:rPr lang="ru-RU" altLang="de-DE" sz="1600" dirty="0">
                  <a:solidFill>
                    <a:schemeClr val="bg1"/>
                  </a:solidFill>
                  <a:cs typeface="Times New Roman" pitchFamily="18" charset="0"/>
                  <a:sym typeface="Times New Roman" pitchFamily="18" charset="0"/>
                </a:rPr>
                <a:t>Разработка концептуального решения</a:t>
              </a:r>
            </a:p>
            <a:p>
              <a:pPr marL="285750" lvl="1">
                <a:spcBef>
                  <a:spcPts val="1200"/>
                </a:spcBef>
                <a:buClr>
                  <a:schemeClr val="accent3"/>
                </a:buClr>
                <a:buSzTx/>
                <a:buFont typeface="Wingdings" charset="2"/>
                <a:buChar char="§"/>
              </a:pPr>
              <a:r>
                <a:rPr lang="ru-RU" altLang="de-DE" sz="1600" dirty="0">
                  <a:solidFill>
                    <a:schemeClr val="bg1"/>
                  </a:solidFill>
                  <a:cs typeface="Times New Roman" pitchFamily="18" charset="0"/>
                  <a:sym typeface="Times New Roman" pitchFamily="18" charset="0"/>
                </a:rPr>
                <a:t>Единая поддержка </a:t>
              </a:r>
              <a:br>
                <a:rPr lang="ru-RU" altLang="de-DE" sz="1600" dirty="0">
                  <a:solidFill>
                    <a:schemeClr val="bg1"/>
                  </a:solidFill>
                  <a:cs typeface="Times New Roman" pitchFamily="18" charset="0"/>
                  <a:sym typeface="Times New Roman" pitchFamily="18" charset="0"/>
                </a:rPr>
              </a:br>
              <a:r>
                <a:rPr lang="ru-RU" altLang="de-DE" sz="1600" dirty="0">
                  <a:solidFill>
                    <a:schemeClr val="bg1"/>
                  </a:solidFill>
                  <a:cs typeface="Times New Roman" pitchFamily="18" charset="0"/>
                  <a:sym typeface="Times New Roman" pitchFamily="18" charset="0"/>
                </a:rPr>
                <a:t>в технических вопросах</a:t>
              </a:r>
            </a:p>
          </p:txBody>
        </p:sp>
        <p:graphicFrame>
          <p:nvGraphicFramePr>
            <p:cNvPr id="27" name="Схема 26"/>
            <p:cNvGraphicFramePr/>
            <p:nvPr>
              <p:extLst>
                <p:ext uri="{D42A27DB-BD31-4B8C-83A1-F6EECF244321}">
                  <p14:modId xmlns:p14="http://schemas.microsoft.com/office/powerpoint/2010/main" val="1120362425"/>
                </p:ext>
              </p:extLst>
            </p:nvPr>
          </p:nvGraphicFramePr>
          <p:xfrm>
            <a:off x="683371" y="1655440"/>
            <a:ext cx="10945216" cy="78691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  <p:sp>
          <p:nvSpPr>
            <p:cNvPr id="28" name="Text Box 4">
              <a:extLst>
                <a:ext uri="{FF2B5EF4-FFF2-40B4-BE49-F238E27FC236}">
                  <a16:creationId xmlns:a16="http://schemas.microsoft.com/office/drawing/2014/main" id="{329A17C1-6766-47F2-AE21-4191464C8DD1}"/>
                </a:ext>
              </a:extLst>
            </p:cNvPr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563690" y="2519536"/>
              <a:ext cx="2376264" cy="2215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rgbClr val="003399"/>
                </a:buClr>
                <a:buSzPct val="80000"/>
                <a:buChar char="•"/>
                <a:tabLst>
                  <a:tab pos="190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476250" indent="-285750">
                <a:spcBef>
                  <a:spcPct val="20000"/>
                </a:spcBef>
                <a:buClr>
                  <a:srgbClr val="003399"/>
                </a:buClr>
                <a:buSzPct val="80000"/>
                <a:buChar char="–"/>
                <a:tabLst>
                  <a:tab pos="1905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3399"/>
                </a:buClr>
                <a:buSzPct val="80000"/>
                <a:buChar char="»"/>
                <a:tabLst>
                  <a:tab pos="190500" algn="l"/>
                </a:tabLst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SzPct val="80000"/>
                <a:tabLst>
                  <a:tab pos="190500" algn="l"/>
                </a:tabLst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tabLst>
                  <a:tab pos="190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190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190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190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190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285750" lvl="1">
                <a:spcBef>
                  <a:spcPts val="1200"/>
                </a:spcBef>
                <a:buClr>
                  <a:schemeClr val="accent3"/>
                </a:buClr>
                <a:buSzTx/>
                <a:buFont typeface="Wingdings" charset="2"/>
                <a:buChar char="§"/>
              </a:pPr>
              <a:r>
                <a:rPr lang="ru-RU" altLang="de-DE" sz="1600" dirty="0">
                  <a:solidFill>
                    <a:schemeClr val="bg1"/>
                  </a:solidFill>
                  <a:cs typeface="Times New Roman" pitchFamily="18" charset="0"/>
                  <a:sym typeface="Times New Roman" pitchFamily="18" charset="0"/>
                </a:rPr>
                <a:t>Детализация технического решения</a:t>
              </a:r>
            </a:p>
            <a:p>
              <a:pPr marL="285750" lvl="1">
                <a:spcBef>
                  <a:spcPts val="1200"/>
                </a:spcBef>
                <a:buClr>
                  <a:schemeClr val="accent3"/>
                </a:buClr>
                <a:buSzTx/>
                <a:buFont typeface="Wingdings" charset="2"/>
                <a:buChar char="§"/>
              </a:pPr>
              <a:r>
                <a:rPr lang="ru-RU" altLang="de-DE" sz="1600" dirty="0">
                  <a:solidFill>
                    <a:schemeClr val="bg1"/>
                  </a:solidFill>
                  <a:cs typeface="Times New Roman" pitchFamily="18" charset="0"/>
                  <a:sym typeface="Times New Roman" pitchFamily="18" charset="0"/>
                </a:rPr>
                <a:t>Оценка издержек: стоимости оборудования, его доставки, работ </a:t>
              </a:r>
              <a:br>
                <a:rPr lang="ru-RU" altLang="de-DE" sz="1600" dirty="0">
                  <a:solidFill>
                    <a:schemeClr val="bg1"/>
                  </a:solidFill>
                  <a:cs typeface="Times New Roman" pitchFamily="18" charset="0"/>
                  <a:sym typeface="Times New Roman" pitchFamily="18" charset="0"/>
                </a:rPr>
              </a:br>
              <a:r>
                <a:rPr lang="ru-RU" altLang="de-DE" sz="1600" dirty="0">
                  <a:solidFill>
                    <a:schemeClr val="bg1"/>
                  </a:solidFill>
                  <a:cs typeface="Times New Roman" pitchFamily="18" charset="0"/>
                  <a:sym typeface="Times New Roman" pitchFamily="18" charset="0"/>
                </a:rPr>
                <a:t>и услуг</a:t>
              </a:r>
            </a:p>
          </p:txBody>
        </p:sp>
        <p:sp>
          <p:nvSpPr>
            <p:cNvPr id="29" name="Text Box 4">
              <a:extLst>
                <a:ext uri="{FF2B5EF4-FFF2-40B4-BE49-F238E27FC236}">
                  <a16:creationId xmlns:a16="http://schemas.microsoft.com/office/drawing/2014/main" id="{329A17C1-6766-47F2-AE21-4191464C8DD1}"/>
                </a:ext>
              </a:extLst>
            </p:cNvPr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444010" y="2519536"/>
              <a:ext cx="2376264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rgbClr val="003399"/>
                </a:buClr>
                <a:buSzPct val="80000"/>
                <a:buChar char="•"/>
                <a:tabLst>
                  <a:tab pos="190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476250" indent="-285750">
                <a:spcBef>
                  <a:spcPct val="20000"/>
                </a:spcBef>
                <a:buClr>
                  <a:srgbClr val="003399"/>
                </a:buClr>
                <a:buSzPct val="80000"/>
                <a:buChar char="–"/>
                <a:tabLst>
                  <a:tab pos="1905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3399"/>
                </a:buClr>
                <a:buSzPct val="80000"/>
                <a:buChar char="»"/>
                <a:tabLst>
                  <a:tab pos="190500" algn="l"/>
                </a:tabLst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SzPct val="80000"/>
                <a:tabLst>
                  <a:tab pos="190500" algn="l"/>
                </a:tabLst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tabLst>
                  <a:tab pos="190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190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190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190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190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285750" lvl="1">
                <a:spcBef>
                  <a:spcPts val="1200"/>
                </a:spcBef>
                <a:buClr>
                  <a:schemeClr val="accent3"/>
                </a:buClr>
                <a:buSzTx/>
                <a:buFont typeface="Wingdings" charset="2"/>
                <a:buChar char="§"/>
              </a:pPr>
              <a:r>
                <a:rPr lang="ru-RU" altLang="de-DE" sz="1600" dirty="0">
                  <a:solidFill>
                    <a:schemeClr val="bg1"/>
                  </a:solidFill>
                  <a:cs typeface="Times New Roman" pitchFamily="18" charset="0"/>
                  <a:sym typeface="Times New Roman" pitchFamily="18" charset="0"/>
                </a:rPr>
                <a:t>Управление проектом</a:t>
              </a:r>
            </a:p>
            <a:p>
              <a:pPr marL="285750" lvl="1">
                <a:spcBef>
                  <a:spcPts val="1200"/>
                </a:spcBef>
                <a:buClr>
                  <a:schemeClr val="accent3"/>
                </a:buClr>
                <a:buSzTx/>
                <a:buFont typeface="Wingdings" charset="2"/>
                <a:buChar char="§"/>
              </a:pPr>
              <a:r>
                <a:rPr lang="ru-RU" altLang="de-DE" sz="1600" dirty="0">
                  <a:solidFill>
                    <a:schemeClr val="bg1"/>
                  </a:solidFill>
                  <a:cs typeface="Times New Roman" pitchFamily="18" charset="0"/>
                  <a:sym typeface="Times New Roman" pitchFamily="18" charset="0"/>
                </a:rPr>
                <a:t>Монтажные </a:t>
              </a:r>
              <a:br>
                <a:rPr lang="ru-RU" altLang="de-DE" sz="1600" dirty="0">
                  <a:solidFill>
                    <a:schemeClr val="bg1"/>
                  </a:solidFill>
                  <a:cs typeface="Times New Roman" pitchFamily="18" charset="0"/>
                  <a:sym typeface="Times New Roman" pitchFamily="18" charset="0"/>
                </a:rPr>
              </a:br>
              <a:r>
                <a:rPr lang="ru-RU" altLang="de-DE" sz="1600" dirty="0">
                  <a:solidFill>
                    <a:schemeClr val="bg1"/>
                  </a:solidFill>
                  <a:cs typeface="Times New Roman" pitchFamily="18" charset="0"/>
                  <a:sym typeface="Times New Roman" pitchFamily="18" charset="0"/>
                </a:rPr>
                <a:t>и пусконаладочные работы</a:t>
              </a:r>
            </a:p>
          </p:txBody>
        </p:sp>
        <p:sp>
          <p:nvSpPr>
            <p:cNvPr id="30" name="Text Box 4">
              <a:extLst>
                <a:ext uri="{FF2B5EF4-FFF2-40B4-BE49-F238E27FC236}">
                  <a16:creationId xmlns:a16="http://schemas.microsoft.com/office/drawing/2014/main" id="{329A17C1-6766-47F2-AE21-4191464C8DD1}"/>
                </a:ext>
              </a:extLst>
            </p:cNvPr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9180314" y="2519536"/>
              <a:ext cx="2376264" cy="1231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rgbClr val="003399"/>
                </a:buClr>
                <a:buSzPct val="80000"/>
                <a:buChar char="•"/>
                <a:tabLst>
                  <a:tab pos="190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476250" indent="-285750">
                <a:spcBef>
                  <a:spcPct val="20000"/>
                </a:spcBef>
                <a:buClr>
                  <a:srgbClr val="003399"/>
                </a:buClr>
                <a:buSzPct val="80000"/>
                <a:buChar char="–"/>
                <a:tabLst>
                  <a:tab pos="1905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3399"/>
                </a:buClr>
                <a:buSzPct val="80000"/>
                <a:buChar char="»"/>
                <a:tabLst>
                  <a:tab pos="190500" algn="l"/>
                </a:tabLst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SzPct val="80000"/>
                <a:tabLst>
                  <a:tab pos="190500" algn="l"/>
                </a:tabLst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tabLst>
                  <a:tab pos="190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190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190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190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1905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285750" lvl="1">
                <a:spcBef>
                  <a:spcPts val="1200"/>
                </a:spcBef>
                <a:buClr>
                  <a:schemeClr val="accent3"/>
                </a:buClr>
                <a:buSzTx/>
                <a:buFont typeface="Wingdings" charset="2"/>
                <a:buChar char="§"/>
              </a:pPr>
              <a:r>
                <a:rPr lang="ru-RU" altLang="de-DE" sz="1600" dirty="0">
                  <a:solidFill>
                    <a:schemeClr val="bg1"/>
                  </a:solidFill>
                  <a:cs typeface="Times New Roman" pitchFamily="18" charset="0"/>
                  <a:sym typeface="Times New Roman" pitchFamily="18" charset="0"/>
                </a:rPr>
                <a:t>Эксплуатация оборудования</a:t>
              </a:r>
            </a:p>
            <a:p>
              <a:pPr marL="285750" lvl="1">
                <a:spcBef>
                  <a:spcPts val="1200"/>
                </a:spcBef>
                <a:buClr>
                  <a:schemeClr val="accent3"/>
                </a:buClr>
                <a:buSzTx/>
                <a:buFont typeface="Wingdings" charset="2"/>
                <a:buChar char="§"/>
              </a:pPr>
              <a:r>
                <a:rPr lang="ru-RU" altLang="de-DE" sz="1600" dirty="0">
                  <a:solidFill>
                    <a:schemeClr val="bg1"/>
                  </a:solidFill>
                  <a:cs typeface="Times New Roman" pitchFamily="18" charset="0"/>
                  <a:sym typeface="Times New Roman" pitchFamily="18" charset="0"/>
                </a:rPr>
                <a:t>Сервисное обслуживание</a:t>
              </a:r>
            </a:p>
          </p:txBody>
        </p:sp>
      </p:grpSp>
      <p:sp>
        <p:nvSpPr>
          <p:cNvPr id="52" name="Text Box 4">
            <a:extLst>
              <a:ext uri="{FF2B5EF4-FFF2-40B4-BE49-F238E27FC236}">
                <a16:creationId xmlns:a16="http://schemas.microsoft.com/office/drawing/2014/main" id="{D5B3E02D-F952-4BF9-AF8A-F3BA445D47B1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36009" y="5624746"/>
            <a:ext cx="1841625" cy="3693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SzPct val="80000"/>
              <a:buChar char="•"/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476250" indent="-285750">
              <a:spcBef>
                <a:spcPct val="20000"/>
              </a:spcBef>
              <a:buClr>
                <a:srgbClr val="003399"/>
              </a:buClr>
              <a:buSzPct val="80000"/>
              <a:buChar char="–"/>
              <a:tabLst>
                <a:tab pos="190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99"/>
              </a:buClr>
              <a:buSzPct val="80000"/>
              <a:buChar char="»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>
              <a:spcBef>
                <a:spcPts val="600"/>
              </a:spcBef>
              <a:buClr>
                <a:srgbClr val="006CB5"/>
              </a:buClr>
              <a:buSzTx/>
              <a:buNone/>
            </a:pPr>
            <a:r>
              <a:rPr lang="ru-RU" altLang="de-DE" sz="1800" b="1" dirty="0">
                <a:solidFill>
                  <a:srgbClr val="4AC3FF"/>
                </a:solidFill>
                <a:cs typeface="Times New Roman" pitchFamily="18" charset="0"/>
                <a:sym typeface="Times New Roman" pitchFamily="18" charset="0"/>
              </a:rPr>
              <a:t>Шкафы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3DF45AE0-9C1D-4522-B316-7DADD218B6A4}"/>
              </a:ext>
            </a:extLst>
          </p:cNvPr>
          <p:cNvSpPr/>
          <p:nvPr/>
        </p:nvSpPr>
        <p:spPr>
          <a:xfrm>
            <a:off x="6542457" y="5643515"/>
            <a:ext cx="2006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buClr>
                <a:srgbClr val="006CB5"/>
              </a:buClr>
              <a:buSzTx/>
            </a:pPr>
            <a:r>
              <a:rPr lang="ru-RU" altLang="de-DE" sz="1800" b="1" dirty="0">
                <a:solidFill>
                  <a:srgbClr val="4AC3FF"/>
                </a:solidFill>
                <a:cs typeface="Times New Roman" pitchFamily="18" charset="0"/>
                <a:sym typeface="Times New Roman" pitchFamily="18" charset="0"/>
              </a:rPr>
              <a:t>Холод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37D47FEC-0F27-48DE-AF31-0FC59E14D843}"/>
              </a:ext>
            </a:extLst>
          </p:cNvPr>
          <p:cNvSpPr/>
          <p:nvPr/>
        </p:nvSpPr>
        <p:spPr>
          <a:xfrm>
            <a:off x="8390619" y="5643515"/>
            <a:ext cx="2210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buClr>
                <a:srgbClr val="006CB5"/>
              </a:buClr>
              <a:buSzTx/>
            </a:pPr>
            <a:r>
              <a:rPr lang="ru-RU" altLang="de-DE" sz="1800" b="1" dirty="0">
                <a:solidFill>
                  <a:srgbClr val="4AC3FF"/>
                </a:solidFill>
                <a:cs typeface="Times New Roman" pitchFamily="18" charset="0"/>
                <a:sym typeface="Times New Roman" pitchFamily="18" charset="0"/>
              </a:rPr>
              <a:t>Мониторинг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C614704D-4E02-49D1-A6FA-D91857955A2B}"/>
              </a:ext>
            </a:extLst>
          </p:cNvPr>
          <p:cNvSpPr/>
          <p:nvPr/>
        </p:nvSpPr>
        <p:spPr>
          <a:xfrm>
            <a:off x="10618273" y="5643515"/>
            <a:ext cx="17885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buClr>
                <a:srgbClr val="006CB5"/>
              </a:buClr>
            </a:pPr>
            <a:r>
              <a:rPr lang="ru-RU" altLang="de-DE" sz="1800" b="1" dirty="0">
                <a:solidFill>
                  <a:srgbClr val="4AC3FF"/>
                </a:solidFill>
                <a:cs typeface="Times New Roman" pitchFamily="18" charset="0"/>
                <a:sym typeface="Times New Roman" pitchFamily="18" charset="0"/>
              </a:rPr>
              <a:t>Безопасность</a:t>
            </a:r>
          </a:p>
        </p:txBody>
      </p:sp>
      <p:sp>
        <p:nvSpPr>
          <p:cNvPr id="56" name="Text Box 4">
            <a:extLst>
              <a:ext uri="{FF2B5EF4-FFF2-40B4-BE49-F238E27FC236}">
                <a16:creationId xmlns:a16="http://schemas.microsoft.com/office/drawing/2014/main" id="{3B24B5BB-0473-47F8-946A-3B6A286853E2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987626" y="5624746"/>
            <a:ext cx="28803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SzPct val="80000"/>
              <a:buChar char="•"/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476250" indent="-285750">
              <a:spcBef>
                <a:spcPct val="20000"/>
              </a:spcBef>
              <a:buClr>
                <a:srgbClr val="003399"/>
              </a:buClr>
              <a:buSzPct val="80000"/>
              <a:buChar char="–"/>
              <a:tabLst>
                <a:tab pos="190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99"/>
              </a:buClr>
              <a:buSzPct val="80000"/>
              <a:buChar char="»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>
              <a:spcBef>
                <a:spcPts val="600"/>
              </a:spcBef>
              <a:buClr>
                <a:srgbClr val="006CB5"/>
              </a:buClr>
              <a:buSzTx/>
              <a:buNone/>
            </a:pPr>
            <a:r>
              <a:rPr lang="ru-RU" altLang="de-DE" sz="1800" b="1" dirty="0" err="1">
                <a:solidFill>
                  <a:srgbClr val="4AC3FF"/>
                </a:solidFill>
                <a:cs typeface="Times New Roman" pitchFamily="18" charset="0"/>
                <a:sym typeface="Times New Roman" pitchFamily="18" charset="0"/>
              </a:rPr>
              <a:t>Электрораспределение</a:t>
            </a:r>
            <a:endParaRPr lang="ru-RU" altLang="de-DE" sz="1800" b="1" dirty="0">
              <a:solidFill>
                <a:srgbClr val="4AC3FF"/>
              </a:solidFill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0580171-4770-4514-89A9-1CE9513A3C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076" y="5453620"/>
            <a:ext cx="424430" cy="73735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33DC1B1-1181-4FE0-BF22-3D07F5132E9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64" y="5487997"/>
            <a:ext cx="734797" cy="68036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65AB58-D6E3-40BB-B4A9-BD779B4B0DF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817" y="5487997"/>
            <a:ext cx="637723" cy="67105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7CC133C-F365-4552-AB48-29B4F81C658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68" y="5487997"/>
            <a:ext cx="674721" cy="67105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0553656-65E1-4B03-A971-95690CE3FB1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9" y="5381612"/>
            <a:ext cx="705770" cy="91846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578" y="143272"/>
            <a:ext cx="9334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99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19"/>
          <p:cNvGrpSpPr/>
          <p:nvPr/>
        </p:nvGrpSpPr>
        <p:grpSpPr>
          <a:xfrm>
            <a:off x="4417633" y="1134474"/>
            <a:ext cx="1872865" cy="1078481"/>
            <a:chOff x="3081706" y="1808946"/>
            <a:chExt cx="1248216" cy="820580"/>
          </a:xfrm>
        </p:grpSpPr>
        <p:sp>
          <p:nvSpPr>
            <p:cNvPr id="42" name="Rectangle 3"/>
            <p:cNvSpPr txBox="1">
              <a:spLocks noChangeArrowheads="1"/>
            </p:cNvSpPr>
            <p:nvPr/>
          </p:nvSpPr>
          <p:spPr bwMode="auto">
            <a:xfrm>
              <a:off x="3081706" y="1808946"/>
              <a:ext cx="1248216" cy="301375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4409" tIns="74409" rIns="74409" bIns="74409"/>
            <a:lstStyle/>
            <a:p>
              <a:pPr algn="ctr">
                <a:spcBef>
                  <a:spcPts val="413"/>
                </a:spcBef>
                <a:buSzPct val="80000"/>
              </a:pPr>
              <a:r>
                <a:rPr lang="en-GB" sz="1654" b="1" dirty="0">
                  <a:solidFill>
                    <a:schemeClr val="bg1"/>
                  </a:solidFill>
                  <a:ea typeface="ヒラギノ角ゴ Pro W3" charset="-128"/>
                </a:rPr>
                <a:t>LCP Rack</a:t>
              </a:r>
              <a:r>
                <a:rPr lang="ru-RU" sz="1654" b="1" dirty="0">
                  <a:solidFill>
                    <a:schemeClr val="bg1"/>
                  </a:solidFill>
                  <a:ea typeface="ヒラギノ角ゴ Pro W3" charset="-128"/>
                </a:rPr>
                <a:t> </a:t>
              </a:r>
              <a:r>
                <a:rPr lang="lt-LT" sz="1654" b="1" dirty="0">
                  <a:solidFill>
                    <a:schemeClr val="bg1"/>
                  </a:solidFill>
                  <a:ea typeface="ヒラギノ角ゴ Pro W3" charset="-128"/>
                </a:rPr>
                <a:t>CW</a:t>
              </a:r>
              <a:endParaRPr lang="en-GB" sz="1654" dirty="0">
                <a:solidFill>
                  <a:schemeClr val="bg1"/>
                </a:solidFill>
                <a:ea typeface="ヒラギノ角ゴ Pro W3" charset="-128"/>
              </a:endParaRPr>
            </a:p>
          </p:txBody>
        </p:sp>
        <p:cxnSp>
          <p:nvCxnSpPr>
            <p:cNvPr id="43" name="Straight Connector 20"/>
            <p:cNvCxnSpPr>
              <a:cxnSpLocks/>
              <a:stCxn id="42" idx="3"/>
            </p:cNvCxnSpPr>
            <p:nvPr/>
          </p:nvCxnSpPr>
          <p:spPr>
            <a:xfrm flipH="1">
              <a:off x="4322877" y="1959633"/>
              <a:ext cx="7045" cy="669893"/>
            </a:xfrm>
            <a:prstGeom prst="line">
              <a:avLst/>
            </a:prstGeom>
            <a:ln w="38100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6"/>
          <p:cNvGrpSpPr/>
          <p:nvPr/>
        </p:nvGrpSpPr>
        <p:grpSpPr>
          <a:xfrm>
            <a:off x="8469035" y="1104638"/>
            <a:ext cx="953674" cy="1174078"/>
            <a:chOff x="5724127" y="1896651"/>
            <a:chExt cx="645077" cy="794161"/>
          </a:xfrm>
        </p:grpSpPr>
        <p:sp>
          <p:nvSpPr>
            <p:cNvPr id="45" name="Rectangle 3"/>
            <p:cNvSpPr txBox="1">
              <a:spLocks noChangeArrowheads="1"/>
            </p:cNvSpPr>
            <p:nvPr/>
          </p:nvSpPr>
          <p:spPr bwMode="auto">
            <a:xfrm>
              <a:off x="5724127" y="1896651"/>
              <a:ext cx="645077" cy="288104"/>
            </a:xfrm>
            <a:prstGeom prst="rect">
              <a:avLst/>
            </a:prstGeom>
            <a:solidFill>
              <a:schemeClr val="accent1"/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4409" tIns="74409" rIns="74409" bIns="74409"/>
            <a:lstStyle/>
            <a:p>
              <a:pPr algn="ctr">
                <a:spcBef>
                  <a:spcPts val="413"/>
                </a:spcBef>
                <a:buSzPct val="80000"/>
              </a:pPr>
              <a:r>
                <a:rPr lang="en-GB" sz="1654" b="1" dirty="0">
                  <a:solidFill>
                    <a:schemeClr val="bg1"/>
                  </a:solidFill>
                  <a:ea typeface="ヒラギノ角ゴ Pro W3" charset="-128"/>
                </a:rPr>
                <a:t>TS-IT</a:t>
              </a:r>
              <a:endParaRPr lang="en-GB" sz="1654" dirty="0">
                <a:solidFill>
                  <a:schemeClr val="bg1"/>
                </a:solidFill>
                <a:ea typeface="ヒラギノ角ゴ Pro W3" charset="-128"/>
              </a:endParaRPr>
            </a:p>
          </p:txBody>
        </p:sp>
        <p:cxnSp>
          <p:nvCxnSpPr>
            <p:cNvPr id="46" name="Straight Connector 25"/>
            <p:cNvCxnSpPr/>
            <p:nvPr/>
          </p:nvCxnSpPr>
          <p:spPr>
            <a:xfrm>
              <a:off x="5724128" y="1937644"/>
              <a:ext cx="0" cy="753168"/>
            </a:xfrm>
            <a:prstGeom prst="line">
              <a:avLst/>
            </a:prstGeom>
            <a:ln w="38100"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10"/>
          <p:cNvGrpSpPr/>
          <p:nvPr/>
        </p:nvGrpSpPr>
        <p:grpSpPr>
          <a:xfrm>
            <a:off x="10764490" y="1200617"/>
            <a:ext cx="1176908" cy="1144242"/>
            <a:chOff x="7464648" y="1916832"/>
            <a:chExt cx="851768" cy="773980"/>
          </a:xfrm>
        </p:grpSpPr>
        <p:sp>
          <p:nvSpPr>
            <p:cNvPr id="48" name="Rectangle 3"/>
            <p:cNvSpPr txBox="1">
              <a:spLocks noChangeArrowheads="1"/>
            </p:cNvSpPr>
            <p:nvPr/>
          </p:nvSpPr>
          <p:spPr bwMode="auto">
            <a:xfrm>
              <a:off x="7464648" y="1916832"/>
              <a:ext cx="851768" cy="26792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4409" tIns="74409" rIns="74409" bIns="74409"/>
            <a:lstStyle/>
            <a:p>
              <a:pPr algn="ctr">
                <a:spcBef>
                  <a:spcPts val="413"/>
                </a:spcBef>
                <a:buSzPct val="80000"/>
              </a:pPr>
              <a:r>
                <a:rPr lang="en-GB" sz="1654" b="1" dirty="0">
                  <a:solidFill>
                    <a:schemeClr val="bg1"/>
                  </a:solidFill>
                  <a:ea typeface="ヒラギノ角ゴ Pro W3" charset="-128"/>
                </a:rPr>
                <a:t>PDR/ISV</a:t>
              </a:r>
              <a:endParaRPr lang="en-GB" sz="1654" dirty="0">
                <a:solidFill>
                  <a:schemeClr val="bg1"/>
                </a:solidFill>
                <a:ea typeface="ヒラギノ角ゴ Pro W3" charset="-128"/>
              </a:endParaRPr>
            </a:p>
          </p:txBody>
        </p:sp>
        <p:cxnSp>
          <p:nvCxnSpPr>
            <p:cNvPr id="49" name="Straight Connector 27"/>
            <p:cNvCxnSpPr/>
            <p:nvPr/>
          </p:nvCxnSpPr>
          <p:spPr>
            <a:xfrm>
              <a:off x="8316416" y="1937644"/>
              <a:ext cx="0" cy="753168"/>
            </a:xfrm>
            <a:prstGeom prst="line">
              <a:avLst/>
            </a:prstGeom>
            <a:ln w="38100"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11"/>
          <p:cNvGrpSpPr/>
          <p:nvPr/>
        </p:nvGrpSpPr>
        <p:grpSpPr>
          <a:xfrm>
            <a:off x="9630137" y="3407086"/>
            <a:ext cx="918325" cy="1163532"/>
            <a:chOff x="6509516" y="3454056"/>
            <a:chExt cx="621167" cy="787028"/>
          </a:xfrm>
        </p:grpSpPr>
        <p:sp>
          <p:nvSpPr>
            <p:cNvPr id="51" name="Rectangle 3"/>
            <p:cNvSpPr txBox="1">
              <a:spLocks noChangeArrowheads="1"/>
            </p:cNvSpPr>
            <p:nvPr/>
          </p:nvSpPr>
          <p:spPr bwMode="auto">
            <a:xfrm>
              <a:off x="6509516" y="3454056"/>
              <a:ext cx="621167" cy="29919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4409" tIns="74409" rIns="74409" bIns="74409"/>
            <a:lstStyle/>
            <a:p>
              <a:pPr algn="ctr">
                <a:spcBef>
                  <a:spcPts val="413"/>
                </a:spcBef>
                <a:buSzPct val="80000"/>
              </a:pPr>
              <a:r>
                <a:rPr lang="en-GB" sz="1654" b="1" dirty="0">
                  <a:solidFill>
                    <a:schemeClr val="bg1"/>
                  </a:solidFill>
                  <a:ea typeface="ヒラギノ角ゴ Pro W3" charset="-128"/>
                </a:rPr>
                <a:t>HAC</a:t>
              </a:r>
              <a:endParaRPr lang="en-GB" sz="1654" dirty="0">
                <a:solidFill>
                  <a:schemeClr val="bg1"/>
                </a:solidFill>
                <a:ea typeface="ヒラギノ角ゴ Pro W3" charset="-128"/>
              </a:endParaRPr>
            </a:p>
          </p:txBody>
        </p:sp>
        <p:cxnSp>
          <p:nvCxnSpPr>
            <p:cNvPr id="52" name="Straight Connector 28"/>
            <p:cNvCxnSpPr>
              <a:cxnSpLocks/>
              <a:stCxn id="51" idx="1"/>
            </p:cNvCxnSpPr>
            <p:nvPr/>
          </p:nvCxnSpPr>
          <p:spPr>
            <a:xfrm>
              <a:off x="6509519" y="3603652"/>
              <a:ext cx="9517" cy="637432"/>
            </a:xfrm>
            <a:prstGeom prst="line">
              <a:avLst/>
            </a:prstGeom>
            <a:ln w="38100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23"/>
          <p:cNvGrpSpPr/>
          <p:nvPr/>
        </p:nvGrpSpPr>
        <p:grpSpPr>
          <a:xfrm>
            <a:off x="7352336" y="3476501"/>
            <a:ext cx="699978" cy="933641"/>
            <a:chOff x="5073060" y="3501008"/>
            <a:chExt cx="473474" cy="631526"/>
          </a:xfrm>
        </p:grpSpPr>
        <p:sp>
          <p:nvSpPr>
            <p:cNvPr id="54" name="Rectangle 3"/>
            <p:cNvSpPr txBox="1">
              <a:spLocks noChangeArrowheads="1"/>
            </p:cNvSpPr>
            <p:nvPr/>
          </p:nvSpPr>
          <p:spPr bwMode="auto">
            <a:xfrm>
              <a:off x="5076054" y="3863105"/>
              <a:ext cx="470480" cy="26942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4409" tIns="74409" rIns="74409" bIns="74409"/>
            <a:lstStyle/>
            <a:p>
              <a:pPr algn="ctr">
                <a:spcBef>
                  <a:spcPts val="413"/>
                </a:spcBef>
                <a:buSzPct val="80000"/>
              </a:pPr>
              <a:r>
                <a:rPr lang="en-US" sz="1654" b="1" dirty="0">
                  <a:solidFill>
                    <a:schemeClr val="bg1"/>
                  </a:solidFill>
                  <a:ea typeface="ヒラギノ角ゴ Pro W3" charset="-128"/>
                </a:rPr>
                <a:t>UPS</a:t>
              </a:r>
              <a:endParaRPr lang="en-GB" sz="1654" dirty="0">
                <a:solidFill>
                  <a:schemeClr val="bg1"/>
                </a:solidFill>
                <a:ea typeface="ヒラギノ角ゴ Pro W3" charset="-128"/>
              </a:endParaRPr>
            </a:p>
          </p:txBody>
        </p:sp>
        <p:cxnSp>
          <p:nvCxnSpPr>
            <p:cNvPr id="55" name="Straight Connector 30"/>
            <p:cNvCxnSpPr/>
            <p:nvPr/>
          </p:nvCxnSpPr>
          <p:spPr>
            <a:xfrm flipV="1">
              <a:off x="5073060" y="3501008"/>
              <a:ext cx="2996" cy="611856"/>
            </a:xfrm>
            <a:prstGeom prst="line">
              <a:avLst/>
            </a:prstGeom>
            <a:ln w="38100"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21"/>
          <p:cNvGrpSpPr/>
          <p:nvPr/>
        </p:nvGrpSpPr>
        <p:grpSpPr>
          <a:xfrm>
            <a:off x="6824484" y="4514599"/>
            <a:ext cx="1625597" cy="989079"/>
            <a:chOff x="4716016" y="4203192"/>
            <a:chExt cx="1099575" cy="798864"/>
          </a:xfrm>
        </p:grpSpPr>
        <p:sp>
          <p:nvSpPr>
            <p:cNvPr id="57" name="Rectangle 3"/>
            <p:cNvSpPr txBox="1">
              <a:spLocks noChangeArrowheads="1"/>
            </p:cNvSpPr>
            <p:nvPr/>
          </p:nvSpPr>
          <p:spPr bwMode="auto">
            <a:xfrm>
              <a:off x="4716016" y="4653098"/>
              <a:ext cx="1099575" cy="34895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4409" tIns="74409" rIns="74409" bIns="74409"/>
            <a:lstStyle/>
            <a:p>
              <a:pPr algn="ctr">
                <a:spcBef>
                  <a:spcPts val="413"/>
                </a:spcBef>
                <a:buSzPct val="80000"/>
              </a:pPr>
              <a:r>
                <a:rPr lang="en-GB" sz="1654" b="1" dirty="0">
                  <a:solidFill>
                    <a:schemeClr val="bg1"/>
                  </a:solidFill>
                  <a:ea typeface="ヒラギノ角ゴ Pro W3" charset="-128"/>
                </a:rPr>
                <a:t>LCP </a:t>
              </a:r>
              <a:r>
                <a:rPr lang="lt-LT" sz="1654" b="1" dirty="0" err="1">
                  <a:solidFill>
                    <a:schemeClr val="bg1"/>
                  </a:solidFill>
                  <a:ea typeface="ヒラギノ角ゴ Pro W3" charset="-128"/>
                </a:rPr>
                <a:t>Inline</a:t>
              </a:r>
              <a:r>
                <a:rPr lang="lt-LT" sz="1654" b="1" dirty="0">
                  <a:solidFill>
                    <a:schemeClr val="bg1"/>
                  </a:solidFill>
                  <a:ea typeface="ヒラギノ角ゴ Pro W3" charset="-128"/>
                </a:rPr>
                <a:t> </a:t>
              </a:r>
              <a:r>
                <a:rPr lang="en-GB" sz="1654" b="1" dirty="0">
                  <a:solidFill>
                    <a:schemeClr val="bg1"/>
                  </a:solidFill>
                  <a:ea typeface="ヒラギノ角ゴ Pro W3" charset="-128"/>
                </a:rPr>
                <a:t>DX</a:t>
              </a:r>
              <a:endParaRPr lang="en-GB" sz="1654" dirty="0">
                <a:solidFill>
                  <a:schemeClr val="bg1"/>
                </a:solidFill>
                <a:ea typeface="ヒラギノ角ゴ Pro W3" charset="-128"/>
              </a:endParaRPr>
            </a:p>
          </p:txBody>
        </p:sp>
        <p:cxnSp>
          <p:nvCxnSpPr>
            <p:cNvPr id="58" name="Straight Connector 33"/>
            <p:cNvCxnSpPr/>
            <p:nvPr/>
          </p:nvCxnSpPr>
          <p:spPr>
            <a:xfrm flipV="1">
              <a:off x="4716016" y="4203192"/>
              <a:ext cx="2996" cy="611856"/>
            </a:xfrm>
            <a:prstGeom prst="line">
              <a:avLst/>
            </a:prstGeom>
            <a:ln w="38100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24"/>
          <p:cNvGrpSpPr/>
          <p:nvPr/>
        </p:nvGrpSpPr>
        <p:grpSpPr>
          <a:xfrm>
            <a:off x="2826883" y="4367581"/>
            <a:ext cx="1384881" cy="1176289"/>
            <a:chOff x="1907704" y="4103748"/>
            <a:chExt cx="936751" cy="795657"/>
          </a:xfrm>
        </p:grpSpPr>
        <p:cxnSp>
          <p:nvCxnSpPr>
            <p:cNvPr id="60" name="Straight Connector 34"/>
            <p:cNvCxnSpPr/>
            <p:nvPr/>
          </p:nvCxnSpPr>
          <p:spPr>
            <a:xfrm flipV="1">
              <a:off x="1907704" y="4103748"/>
              <a:ext cx="2996" cy="611856"/>
            </a:xfrm>
            <a:prstGeom prst="line">
              <a:avLst/>
            </a:prstGeom>
            <a:ln w="38100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3"/>
            <p:cNvSpPr txBox="1">
              <a:spLocks noChangeArrowheads="1"/>
            </p:cNvSpPr>
            <p:nvPr/>
          </p:nvSpPr>
          <p:spPr bwMode="auto">
            <a:xfrm>
              <a:off x="1907704" y="4607163"/>
              <a:ext cx="936751" cy="2922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4409" tIns="74409" rIns="74409" bIns="74409"/>
            <a:lstStyle/>
            <a:p>
              <a:pPr algn="ctr">
                <a:spcBef>
                  <a:spcPts val="413"/>
                </a:spcBef>
                <a:buSzPct val="80000"/>
              </a:pPr>
              <a:r>
                <a:rPr lang="en-GB" sz="1654" b="1" dirty="0">
                  <a:solidFill>
                    <a:schemeClr val="bg1"/>
                  </a:solidFill>
                  <a:ea typeface="ヒラギノ角ゴ Pro W3" charset="-128"/>
                </a:rPr>
                <a:t>Buffer tank</a:t>
              </a:r>
              <a:endParaRPr lang="en-GB" sz="1654" dirty="0">
                <a:solidFill>
                  <a:schemeClr val="bg1"/>
                </a:solidFill>
                <a:ea typeface="ヒラギノ角ゴ Pro W3" charset="-128"/>
              </a:endParaRPr>
            </a:p>
          </p:txBody>
        </p:sp>
      </p:grpSp>
      <p:grpSp>
        <p:nvGrpSpPr>
          <p:cNvPr id="62" name="Group 3"/>
          <p:cNvGrpSpPr/>
          <p:nvPr/>
        </p:nvGrpSpPr>
        <p:grpSpPr>
          <a:xfrm>
            <a:off x="7352333" y="501014"/>
            <a:ext cx="962532" cy="2338454"/>
            <a:chOff x="5079052" y="1459792"/>
            <a:chExt cx="651069" cy="1581760"/>
          </a:xfrm>
        </p:grpSpPr>
        <p:sp>
          <p:nvSpPr>
            <p:cNvPr id="63" name="Rectangle 3"/>
            <p:cNvSpPr txBox="1">
              <a:spLocks noChangeArrowheads="1"/>
            </p:cNvSpPr>
            <p:nvPr/>
          </p:nvSpPr>
          <p:spPr bwMode="auto">
            <a:xfrm>
              <a:off x="5079052" y="1459792"/>
              <a:ext cx="651069" cy="290001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4409" tIns="74409" rIns="74409" bIns="74409"/>
            <a:lstStyle/>
            <a:p>
              <a:pPr algn="ctr">
                <a:spcBef>
                  <a:spcPts val="413"/>
                </a:spcBef>
                <a:buSzPct val="80000"/>
              </a:pPr>
              <a:r>
                <a:rPr lang="en-GB" sz="1654" b="1" dirty="0">
                  <a:solidFill>
                    <a:schemeClr val="bg1"/>
                  </a:solidFill>
                  <a:ea typeface="ヒラギノ角ゴ Pro W3" charset="-128"/>
                </a:rPr>
                <a:t>RiZone</a:t>
              </a:r>
              <a:endParaRPr lang="en-GB" sz="1654" dirty="0">
                <a:solidFill>
                  <a:schemeClr val="bg1"/>
                </a:solidFill>
                <a:ea typeface="ヒラギノ角ゴ Pro W3" charset="-128"/>
              </a:endParaRPr>
            </a:p>
          </p:txBody>
        </p:sp>
        <p:cxnSp>
          <p:nvCxnSpPr>
            <p:cNvPr id="64" name="Straight Connector 39"/>
            <p:cNvCxnSpPr/>
            <p:nvPr/>
          </p:nvCxnSpPr>
          <p:spPr>
            <a:xfrm>
              <a:off x="5079052" y="1493457"/>
              <a:ext cx="0" cy="1548095"/>
            </a:xfrm>
            <a:prstGeom prst="line">
              <a:avLst/>
            </a:prstGeom>
            <a:ln w="38100">
              <a:solidFill>
                <a:schemeClr val="accent5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31"/>
          <p:cNvGrpSpPr/>
          <p:nvPr/>
        </p:nvGrpSpPr>
        <p:grpSpPr>
          <a:xfrm>
            <a:off x="5725289" y="4008772"/>
            <a:ext cx="852586" cy="1084653"/>
            <a:chOff x="3972507" y="3861048"/>
            <a:chExt cx="576700" cy="733674"/>
          </a:xfrm>
        </p:grpSpPr>
        <p:sp>
          <p:nvSpPr>
            <p:cNvPr id="66" name="Rectangle 3"/>
            <p:cNvSpPr txBox="1">
              <a:spLocks noChangeArrowheads="1"/>
            </p:cNvSpPr>
            <p:nvPr/>
          </p:nvSpPr>
          <p:spPr bwMode="auto">
            <a:xfrm>
              <a:off x="3972507" y="4314923"/>
              <a:ext cx="576700" cy="27979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4409" tIns="74409" rIns="74409" bIns="74409"/>
            <a:lstStyle/>
            <a:p>
              <a:pPr algn="ctr">
                <a:spcBef>
                  <a:spcPts val="413"/>
                </a:spcBef>
                <a:buSzPct val="80000"/>
              </a:pPr>
              <a:r>
                <a:rPr lang="en-GB" sz="1654" b="1" dirty="0">
                  <a:solidFill>
                    <a:schemeClr val="bg1"/>
                  </a:solidFill>
                  <a:ea typeface="ヒラギノ角ゴ Pro W3" charset="-128"/>
                </a:rPr>
                <a:t>PDU</a:t>
              </a:r>
              <a:endParaRPr lang="en-GB" sz="1654" dirty="0">
                <a:solidFill>
                  <a:schemeClr val="bg1"/>
                </a:solidFill>
                <a:ea typeface="ヒラギノ角ゴ Pro W3" charset="-128"/>
              </a:endParaRPr>
            </a:p>
          </p:txBody>
        </p:sp>
        <p:cxnSp>
          <p:nvCxnSpPr>
            <p:cNvPr id="67" name="Straight Connector 43"/>
            <p:cNvCxnSpPr/>
            <p:nvPr/>
          </p:nvCxnSpPr>
          <p:spPr>
            <a:xfrm flipV="1">
              <a:off x="4538424" y="3861048"/>
              <a:ext cx="2996" cy="667320"/>
            </a:xfrm>
            <a:prstGeom prst="line">
              <a:avLst/>
            </a:prstGeom>
            <a:ln w="38100"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26"/>
          <p:cNvGrpSpPr/>
          <p:nvPr/>
        </p:nvGrpSpPr>
        <p:grpSpPr>
          <a:xfrm>
            <a:off x="3779714" y="3303963"/>
            <a:ext cx="2193125" cy="378863"/>
            <a:chOff x="2656494" y="3384304"/>
            <a:chExt cx="1483458" cy="256268"/>
          </a:xfrm>
        </p:grpSpPr>
        <p:sp>
          <p:nvSpPr>
            <p:cNvPr id="69" name="Rectangle 3"/>
            <p:cNvSpPr txBox="1">
              <a:spLocks noChangeArrowheads="1"/>
            </p:cNvSpPr>
            <p:nvPr/>
          </p:nvSpPr>
          <p:spPr bwMode="auto">
            <a:xfrm>
              <a:off x="2656494" y="3384304"/>
              <a:ext cx="663308" cy="256268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4409" tIns="74409" rIns="74409" bIns="74409"/>
            <a:lstStyle/>
            <a:p>
              <a:pPr algn="ctr">
                <a:spcBef>
                  <a:spcPts val="413"/>
                </a:spcBef>
                <a:buSzPct val="80000"/>
              </a:pPr>
              <a:r>
                <a:rPr lang="en-GB" sz="1654" b="1" dirty="0">
                  <a:solidFill>
                    <a:schemeClr val="bg1"/>
                  </a:solidFill>
                  <a:ea typeface="ヒラギノ角ゴ Pro W3" charset="-128"/>
                </a:rPr>
                <a:t>CMC III</a:t>
              </a:r>
              <a:endParaRPr lang="en-GB" sz="1654" dirty="0">
                <a:solidFill>
                  <a:schemeClr val="bg1"/>
                </a:solidFill>
                <a:ea typeface="ヒラギノ角ゴ Pro W3" charset="-128"/>
              </a:endParaRPr>
            </a:p>
          </p:txBody>
        </p:sp>
        <p:cxnSp>
          <p:nvCxnSpPr>
            <p:cNvPr id="70" name="Straight Connector 46"/>
            <p:cNvCxnSpPr/>
            <p:nvPr/>
          </p:nvCxnSpPr>
          <p:spPr>
            <a:xfrm>
              <a:off x="2656494" y="3640572"/>
              <a:ext cx="1483458" cy="0"/>
            </a:xfrm>
            <a:prstGeom prst="line">
              <a:avLst/>
            </a:prstGeom>
            <a:ln w="38100">
              <a:solidFill>
                <a:schemeClr val="accent5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Rectangle 3"/>
          <p:cNvSpPr txBox="1">
            <a:spLocks noChangeArrowheads="1"/>
          </p:cNvSpPr>
          <p:nvPr/>
        </p:nvSpPr>
        <p:spPr bwMode="auto">
          <a:xfrm>
            <a:off x="755378" y="5875386"/>
            <a:ext cx="1490380" cy="39325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4409" tIns="74409" rIns="74409" bIns="74409"/>
          <a:lstStyle/>
          <a:p>
            <a:pPr algn="ctr">
              <a:spcBef>
                <a:spcPts val="413"/>
              </a:spcBef>
              <a:buSzPct val="80000"/>
            </a:pPr>
            <a:r>
              <a:rPr lang="en-GB" sz="1654" b="1" dirty="0">
                <a:solidFill>
                  <a:schemeClr val="bg1"/>
                </a:solidFill>
                <a:ea typeface="ヒラギノ角ゴ Pro W3" charset="-128"/>
              </a:rPr>
              <a:t>IT chiller</a:t>
            </a:r>
            <a:endParaRPr lang="en-GB" sz="1654" dirty="0">
              <a:solidFill>
                <a:schemeClr val="bg1"/>
              </a:solidFill>
              <a:ea typeface="ヒラギノ角ゴ Pro W3" charset="-128"/>
            </a:endParaRPr>
          </a:p>
        </p:txBody>
      </p:sp>
      <p:cxnSp>
        <p:nvCxnSpPr>
          <p:cNvPr id="73" name="Straight Connector 50"/>
          <p:cNvCxnSpPr/>
          <p:nvPr/>
        </p:nvCxnSpPr>
        <p:spPr>
          <a:xfrm flipH="1" flipV="1">
            <a:off x="165489" y="6072013"/>
            <a:ext cx="805913" cy="12650"/>
          </a:xfrm>
          <a:prstGeom prst="line">
            <a:avLst/>
          </a:prstGeom>
          <a:ln w="38100"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8445" y="321711"/>
            <a:ext cx="11604675" cy="504952"/>
          </a:xfrm>
        </p:spPr>
        <p:txBody>
          <a:bodyPr/>
          <a:lstStyle/>
          <a:p>
            <a:r>
              <a:rPr lang="ru-RU" sz="2800" dirty="0">
                <a:solidFill>
                  <a:schemeClr val="bg1"/>
                </a:solidFill>
              </a:rPr>
              <a:t>Центр ИТ-компетенции</a:t>
            </a:r>
          </a:p>
        </p:txBody>
      </p:sp>
      <p:pic>
        <p:nvPicPr>
          <p:cNvPr id="37" name="Picture 9" descr="T:\mtk\mak-mtk-int-ims\Vorlagen+Formulare\PowerPoint\PowerLine_16_9\R_Powerpoint_Titel+Inhaltseiten_Breitbild_338,67x190,5_GB-1.png">
            <a:extLst>
              <a:ext uri="{FF2B5EF4-FFF2-40B4-BE49-F238E27FC236}">
                <a16:creationId xmlns:a16="http://schemas.microsoft.com/office/drawing/2014/main" id="{FA7D13E1-3EB7-4307-AB29-BA99CDC13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69"/>
          <a:stretch/>
        </p:blipFill>
        <p:spPr bwMode="auto">
          <a:xfrm>
            <a:off x="1" y="5562828"/>
            <a:ext cx="12599988" cy="16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578" y="143272"/>
            <a:ext cx="9334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11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ittal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31" b="486"/>
          <a:stretch/>
        </p:blipFill>
        <p:spPr>
          <a:xfrm>
            <a:off x="2" y="-1"/>
            <a:ext cx="12599986" cy="719931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06E6AB7-2A09-4729-A666-0F97A7E50C48}"/>
              </a:ext>
            </a:extLst>
          </p:cNvPr>
          <p:cNvSpPr txBox="1">
            <a:spLocks/>
          </p:cNvSpPr>
          <p:nvPr/>
        </p:nvSpPr>
        <p:spPr>
          <a:xfrm>
            <a:off x="497929" y="349582"/>
            <a:ext cx="11604129" cy="453678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248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5pPr>
            <a:lvl6pPr marL="472516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6pPr>
            <a:lvl7pPr marL="945032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7pPr>
            <a:lvl8pPr marL="1417549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8pPr>
            <a:lvl9pPr marL="1890065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800" dirty="0" err="1">
                <a:solidFill>
                  <a:schemeClr val="bg1"/>
                </a:solidFill>
              </a:rPr>
              <a:t>Lefdal</a:t>
            </a:r>
            <a:r>
              <a:rPr lang="en-US" sz="2800" dirty="0">
                <a:solidFill>
                  <a:schemeClr val="bg1"/>
                </a:solidFill>
              </a:rPr>
              <a:t> Mine, </a:t>
            </a:r>
            <a:r>
              <a:rPr lang="ru-RU" sz="2800" dirty="0">
                <a:solidFill>
                  <a:schemeClr val="bg1"/>
                </a:solidFill>
              </a:rPr>
              <a:t>Норвегия</a:t>
            </a:r>
            <a:endParaRPr lang="ru-RU" altLang="de-DE" sz="2800" dirty="0">
              <a:solidFill>
                <a:schemeClr val="bg1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2908D6F-25EB-4B69-AEB7-59136CE67B17}"/>
              </a:ext>
            </a:extLst>
          </p:cNvPr>
          <p:cNvSpPr txBox="1">
            <a:spLocks/>
          </p:cNvSpPr>
          <p:nvPr/>
        </p:nvSpPr>
        <p:spPr>
          <a:xfrm>
            <a:off x="497929" y="793138"/>
            <a:ext cx="8394353" cy="574270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-354387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lang="en-US" sz="2067" kern="1200">
                <a:solidFill>
                  <a:schemeClr val="tx1"/>
                </a:solidFill>
                <a:latin typeface="Arial" pitchFamily="34" charset="0"/>
                <a:ea typeface="+mn-ea"/>
                <a:cs typeface="Arial" panose="020B0604020202020204" pitchFamily="34" charset="0"/>
              </a:defRPr>
            </a:lvl1pPr>
            <a:lvl2pPr marL="187038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lang="en-US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74075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61113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ebdings" pitchFamily="18" charset="2"/>
              <a:buChar char="4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8307" indent="-177194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de-DE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911547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415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1283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36152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2400" kern="0" dirty="0">
                <a:solidFill>
                  <a:schemeClr val="bg1"/>
                </a:solidFill>
              </a:rPr>
              <a:t>Модульное применение в удаленной локации</a:t>
            </a:r>
            <a:endParaRPr lang="en-US" altLang="en-US" sz="2400" kern="0" dirty="0">
              <a:solidFill>
                <a:schemeClr val="bg1"/>
              </a:solidFill>
            </a:endParaRPr>
          </a:p>
        </p:txBody>
      </p:sp>
      <p:pic>
        <p:nvPicPr>
          <p:cNvPr id="7" name="Picture 9" descr="T:\mtk\mak-mtk-int-ims\Vorlagen+Formulare\PowerPoint\PowerLine_16_9\R_Powerpoint_Titel+Inhaltseiten_Breitbild_338,67x190,5_GB-1.png">
            <a:extLst>
              <a:ext uri="{FF2B5EF4-FFF2-40B4-BE49-F238E27FC236}">
                <a16:creationId xmlns:a16="http://schemas.microsoft.com/office/drawing/2014/main" id="{73EDA668-C8A0-4B26-A507-9BD72C77CC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69"/>
          <a:stretch/>
        </p:blipFill>
        <p:spPr bwMode="auto">
          <a:xfrm>
            <a:off x="1" y="5562828"/>
            <a:ext cx="12599988" cy="16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578" y="143272"/>
            <a:ext cx="9334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33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7">
            <a:extLst>
              <a:ext uri="{FF2B5EF4-FFF2-40B4-BE49-F238E27FC236}">
                <a16:creationId xmlns:a16="http://schemas.microsoft.com/office/drawing/2014/main" id="{B5364722-0AB2-4844-9C1B-B010471755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2" t="6071" r="-2782" b="9341"/>
          <a:stretch/>
        </p:blipFill>
        <p:spPr>
          <a:xfrm>
            <a:off x="2" y="3666905"/>
            <a:ext cx="6763040" cy="3532408"/>
          </a:xfrm>
          <a:prstGeom prst="rect">
            <a:avLst/>
          </a:prstGeom>
        </p:spPr>
      </p:pic>
      <p:pic>
        <p:nvPicPr>
          <p:cNvPr id="7" name="Bilde 5">
            <a:extLst>
              <a:ext uri="{FF2B5EF4-FFF2-40B4-BE49-F238E27FC236}">
                <a16:creationId xmlns:a16="http://schemas.microsoft.com/office/drawing/2014/main" id="{DF987A2B-EA91-4229-981F-EE2255423F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507"/>
          <a:stretch/>
        </p:blipFill>
        <p:spPr>
          <a:xfrm>
            <a:off x="6516019" y="-67072"/>
            <a:ext cx="6217564" cy="3733973"/>
          </a:xfrm>
          <a:prstGeom prst="rect">
            <a:avLst/>
          </a:prstGeom>
        </p:spPr>
      </p:pic>
      <p:pic>
        <p:nvPicPr>
          <p:cNvPr id="6" name="Bilde 8">
            <a:extLst>
              <a:ext uri="{FF2B5EF4-FFF2-40B4-BE49-F238E27FC236}">
                <a16:creationId xmlns:a16="http://schemas.microsoft.com/office/drawing/2014/main" id="{86327C91-DE2D-4CD6-9E31-23620F8CD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019" y="3666904"/>
            <a:ext cx="6767378" cy="3532407"/>
          </a:xfrm>
          <a:prstGeom prst="rect">
            <a:avLst/>
          </a:prstGeom>
        </p:spPr>
      </p:pic>
      <p:pic>
        <p:nvPicPr>
          <p:cNvPr id="5" name="Picture 9" descr="T:\mtk\mak-mtk-int-ims\Vorlagen+Formulare\PowerPoint\PowerLine_16_9\R_Powerpoint_Titel+Inhaltseiten_Breitbild_338,67x190,5_GB-1.png">
            <a:extLst>
              <a:ext uri="{FF2B5EF4-FFF2-40B4-BE49-F238E27FC236}">
                <a16:creationId xmlns:a16="http://schemas.microsoft.com/office/drawing/2014/main" id="{EA5B63B6-38B3-467A-84E4-2B53BA38E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69"/>
          <a:stretch/>
        </p:blipFill>
        <p:spPr bwMode="auto">
          <a:xfrm>
            <a:off x="1" y="5562828"/>
            <a:ext cx="12599988" cy="16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e 6">
            <a:extLst>
              <a:ext uri="{FF2B5EF4-FFF2-40B4-BE49-F238E27FC236}">
                <a16:creationId xmlns:a16="http://schemas.microsoft.com/office/drawing/2014/main" id="{9F575A16-602C-4262-AFED-843F5EF701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67" r="3675" b="6576"/>
          <a:stretch/>
        </p:blipFill>
        <p:spPr>
          <a:xfrm>
            <a:off x="1" y="-20013"/>
            <a:ext cx="6516018" cy="368691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06E6AB7-2A09-4729-A666-0F97A7E50C48}"/>
              </a:ext>
            </a:extLst>
          </p:cNvPr>
          <p:cNvSpPr txBox="1">
            <a:spLocks/>
          </p:cNvSpPr>
          <p:nvPr/>
        </p:nvSpPr>
        <p:spPr>
          <a:xfrm>
            <a:off x="497929" y="349582"/>
            <a:ext cx="11604129" cy="453678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248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5pPr>
            <a:lvl6pPr marL="472516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6pPr>
            <a:lvl7pPr marL="945032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7pPr>
            <a:lvl8pPr marL="1417549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8pPr>
            <a:lvl9pPr marL="1890065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800" dirty="0" err="1">
                <a:solidFill>
                  <a:schemeClr val="bg1"/>
                </a:solidFill>
              </a:rPr>
              <a:t>Lefdal</a:t>
            </a:r>
            <a:r>
              <a:rPr lang="en-US" sz="2800" dirty="0">
                <a:solidFill>
                  <a:schemeClr val="bg1"/>
                </a:solidFill>
              </a:rPr>
              <a:t> Mine, </a:t>
            </a:r>
            <a:r>
              <a:rPr lang="ru-RU" sz="2800" dirty="0">
                <a:solidFill>
                  <a:schemeClr val="bg1"/>
                </a:solidFill>
              </a:rPr>
              <a:t>Норвегия</a:t>
            </a:r>
            <a:endParaRPr lang="ru-RU" alt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00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6B1946-4DD0-4C38-9E79-FCEE51889F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"/>
          <a:stretch/>
        </p:blipFill>
        <p:spPr>
          <a:xfrm>
            <a:off x="0" y="12948"/>
            <a:ext cx="4409992" cy="6551985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8390CA1-B1BA-4CF3-A5E2-AA1523D07AB2}"/>
              </a:ext>
            </a:extLst>
          </p:cNvPr>
          <p:cNvSpPr txBox="1">
            <a:spLocks/>
          </p:cNvSpPr>
          <p:nvPr/>
        </p:nvSpPr>
        <p:spPr>
          <a:xfrm>
            <a:off x="4859834" y="3527967"/>
            <a:ext cx="5477673" cy="2878526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-354387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lang="en-US" sz="2067" kern="1200">
                <a:solidFill>
                  <a:schemeClr val="tx1"/>
                </a:solidFill>
                <a:latin typeface="Arial" pitchFamily="34" charset="0"/>
                <a:ea typeface="+mn-ea"/>
                <a:cs typeface="Arial" panose="020B0604020202020204" pitchFamily="34" charset="0"/>
              </a:defRPr>
            </a:lvl1pPr>
            <a:lvl2pPr marL="187038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lang="en-US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74075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61113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ebdings" pitchFamily="18" charset="2"/>
              <a:buChar char="4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8307" indent="-177194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de-DE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911547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415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1283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36152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4AC3FF"/>
                </a:solidFill>
              </a:rPr>
              <a:t>Александр Нилов</a:t>
            </a:r>
          </a:p>
          <a:p>
            <a:r>
              <a:rPr lang="ru-RU" sz="1400" dirty="0">
                <a:solidFill>
                  <a:schemeClr val="bg1"/>
                </a:solidFill>
              </a:rPr>
              <a:t>Старший менеджер по продукции/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ИТ-инфраструктура</a:t>
            </a:r>
          </a:p>
          <a:p>
            <a:pPr marL="0" lvl="1" indent="0">
              <a:spcBef>
                <a:spcPts val="600"/>
              </a:spcBef>
              <a:buClr>
                <a:srgbClr val="006CB5"/>
              </a:buClr>
              <a:buSzTx/>
              <a:buNone/>
            </a:pPr>
            <a:endParaRPr lang="ru-RU" altLang="de-DE" sz="1400" dirty="0">
              <a:solidFill>
                <a:schemeClr val="bg1"/>
              </a:solidFill>
              <a:cs typeface="Times New Roman" pitchFamily="18" charset="0"/>
              <a:sym typeface="Times New Roman" pitchFamily="18" charset="0"/>
            </a:endParaRPr>
          </a:p>
          <a:p>
            <a:pPr marL="0" lvl="1" indent="0">
              <a:spcBef>
                <a:spcPts val="600"/>
              </a:spcBef>
              <a:buClr>
                <a:srgbClr val="006CB5"/>
              </a:buClr>
              <a:buSzTx/>
              <a:buNone/>
            </a:pPr>
            <a:r>
              <a:rPr lang="ru-RU" altLang="de-DE" sz="14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ООО «РИТТАЛ» </a:t>
            </a:r>
            <a:br>
              <a:rPr lang="ru-RU" altLang="de-DE" sz="14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</a:br>
            <a:r>
              <a:rPr lang="ru-RU" altLang="de-DE" sz="14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Тел.+7 (495) 775 02 30 (доп. 1250)  </a:t>
            </a:r>
          </a:p>
          <a:p>
            <a:pPr marL="0" lvl="1" indent="0">
              <a:spcBef>
                <a:spcPts val="600"/>
              </a:spcBef>
              <a:buClr>
                <a:srgbClr val="006CB5"/>
              </a:buClr>
              <a:buSzTx/>
              <a:buNone/>
            </a:pPr>
            <a:r>
              <a:rPr lang="ru-RU" altLang="de-DE" sz="14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Моб.+7 (909) 168-85-19 </a:t>
            </a:r>
          </a:p>
          <a:p>
            <a:pPr marL="0" lvl="1" indent="0">
              <a:spcBef>
                <a:spcPts val="600"/>
              </a:spcBef>
              <a:buClr>
                <a:srgbClr val="006CB5"/>
              </a:buClr>
              <a:buSzTx/>
              <a:buNone/>
            </a:pPr>
            <a:r>
              <a:rPr lang="ru-RU" altLang="de-DE" sz="14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a.nilov@rittal.ru</a:t>
            </a:r>
            <a:endParaRPr lang="ru-RU" altLang="en-US" sz="1400" kern="0" dirty="0">
              <a:solidFill>
                <a:schemeClr val="bg1"/>
              </a:solidFill>
            </a:endParaRPr>
          </a:p>
        </p:txBody>
      </p:sp>
      <p:pic>
        <p:nvPicPr>
          <p:cNvPr id="8" name="Picture 9" descr="T:\mtk\mak-mtk-int-ims\Vorlagen+Formulare\PowerPoint\PowerLine_16_9\R_Powerpoint_Titel+Inhaltseiten_Breitbild_338,67x190,5_GB-1.png">
            <a:extLst>
              <a:ext uri="{FF2B5EF4-FFF2-40B4-BE49-F238E27FC236}">
                <a16:creationId xmlns:a16="http://schemas.microsoft.com/office/drawing/2014/main" id="{44CE0064-59A0-402C-99B1-DE60CCF54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69"/>
          <a:stretch/>
        </p:blipFill>
        <p:spPr bwMode="auto">
          <a:xfrm>
            <a:off x="1" y="5562828"/>
            <a:ext cx="12599988" cy="16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C12EDA6-4487-4C00-A3D2-F5E1F157FEE2}"/>
              </a:ext>
            </a:extLst>
          </p:cNvPr>
          <p:cNvSpPr txBox="1">
            <a:spLocks/>
          </p:cNvSpPr>
          <p:nvPr/>
        </p:nvSpPr>
        <p:spPr>
          <a:xfrm>
            <a:off x="4409992" y="1511424"/>
            <a:ext cx="8189996" cy="453678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248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5pPr>
            <a:lvl6pPr marL="472516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6pPr>
            <a:lvl7pPr marL="945032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7pPr>
            <a:lvl8pPr marL="1417549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8pPr>
            <a:lvl9pPr marL="1890065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altLang="de-DE" sz="2800" dirty="0" smtClean="0">
                <a:solidFill>
                  <a:schemeClr val="bg1"/>
                </a:solidFill>
              </a:rPr>
              <a:t>Спасибо за внимание!</a:t>
            </a:r>
            <a:endParaRPr lang="ru-RU" alt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673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B105F19-6C63-4317-B322-BA01E079EF2B}"/>
              </a:ext>
            </a:extLst>
          </p:cNvPr>
          <p:cNvSpPr/>
          <p:nvPr/>
        </p:nvSpPr>
        <p:spPr bwMode="auto">
          <a:xfrm>
            <a:off x="0" y="0"/>
            <a:ext cx="12599988" cy="7199313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800" b="1" i="0" u="none" kern="0" baseline="0" dirty="0">
              <a:solidFill>
                <a:srgbClr val="000000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3E56AF6F-ED75-44A0-B56A-AD4830FE6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37" y="298307"/>
            <a:ext cx="11604675" cy="504952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О компании </a:t>
            </a:r>
            <a:r>
              <a:rPr lang="en-US" dirty="0">
                <a:solidFill>
                  <a:schemeClr val="bg2"/>
                </a:solidFill>
              </a:rPr>
              <a:t>Rittal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8601555-698A-49A6-81CC-F5B3232CBAE2}"/>
              </a:ext>
            </a:extLst>
          </p:cNvPr>
          <p:cNvSpPr/>
          <p:nvPr/>
        </p:nvSpPr>
        <p:spPr>
          <a:xfrm>
            <a:off x="464364" y="859452"/>
            <a:ext cx="6267678" cy="476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Rittal</a:t>
            </a:r>
            <a:r>
              <a:rPr lang="ru-RU" sz="2400" dirty="0">
                <a:solidFill>
                  <a:schemeClr val="bg2"/>
                </a:solidFill>
              </a:rPr>
              <a:t>, штаб-квартира </a:t>
            </a:r>
            <a:r>
              <a:rPr lang="ru-RU" sz="2400" dirty="0" err="1">
                <a:solidFill>
                  <a:schemeClr val="bg2"/>
                </a:solidFill>
              </a:rPr>
              <a:t>Херборн</a:t>
            </a:r>
            <a:r>
              <a:rPr lang="ru-RU" sz="2400" dirty="0">
                <a:solidFill>
                  <a:schemeClr val="bg2"/>
                </a:solidFill>
              </a:rPr>
              <a:t>, Германия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8321DC87-B7A8-423B-98E2-8785F954D240}"/>
              </a:ext>
            </a:extLst>
          </p:cNvPr>
          <p:cNvCxnSpPr>
            <a:cxnSpLocks/>
          </p:cNvCxnSpPr>
          <p:nvPr/>
        </p:nvCxnSpPr>
        <p:spPr>
          <a:xfrm>
            <a:off x="2886498" y="1553980"/>
            <a:ext cx="0" cy="648072"/>
          </a:xfrm>
          <a:prstGeom prst="line">
            <a:avLst/>
          </a:prstGeom>
          <a:ln>
            <a:solidFill>
              <a:srgbClr val="018C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5EA64B2-F28B-4FCA-902F-9EE4A5C66067}"/>
              </a:ext>
            </a:extLst>
          </p:cNvPr>
          <p:cNvSpPr/>
          <p:nvPr/>
        </p:nvSpPr>
        <p:spPr>
          <a:xfrm>
            <a:off x="5451868" y="1501737"/>
            <a:ext cx="7256836" cy="76944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spcBef>
                <a:spcPts val="600"/>
              </a:spcBef>
            </a:pPr>
            <a:r>
              <a:rPr lang="ru-RU" sz="2800" b="1" dirty="0">
                <a:solidFill>
                  <a:schemeClr val="accent4"/>
                </a:solidFill>
              </a:rPr>
              <a:t>10 000</a:t>
            </a:r>
            <a:r>
              <a:rPr lang="ru-RU" sz="1654" dirty="0">
                <a:solidFill>
                  <a:schemeClr val="accent4"/>
                </a:solidFill>
              </a:rPr>
              <a:t> </a:t>
            </a:r>
            <a:r>
              <a:rPr lang="ru-RU" sz="2400" dirty="0">
                <a:solidFill>
                  <a:schemeClr val="accent4"/>
                </a:solidFill>
              </a:rPr>
              <a:t>наименований</a:t>
            </a:r>
            <a:r>
              <a:rPr lang="ru-RU" sz="2800" dirty="0">
                <a:solidFill>
                  <a:schemeClr val="bg1"/>
                </a:solidFill>
              </a:rPr>
              <a:t/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2"/>
                </a:solidFill>
              </a:rPr>
              <a:t>ассортимент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endParaRPr lang="ru-RU" sz="1600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FAE280A9-A5DD-4C74-A0B1-D0195C12D603}"/>
              </a:ext>
            </a:extLst>
          </p:cNvPr>
          <p:cNvCxnSpPr>
            <a:cxnSpLocks/>
          </p:cNvCxnSpPr>
          <p:nvPr/>
        </p:nvCxnSpPr>
        <p:spPr>
          <a:xfrm>
            <a:off x="8964290" y="1562421"/>
            <a:ext cx="0" cy="648072"/>
          </a:xfrm>
          <a:prstGeom prst="line">
            <a:avLst/>
          </a:prstGeom>
          <a:ln>
            <a:solidFill>
              <a:srgbClr val="018C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AA219B80-1885-4315-94CE-0CB50AA2A388}"/>
              </a:ext>
            </a:extLst>
          </p:cNvPr>
          <p:cNvCxnSpPr>
            <a:cxnSpLocks/>
          </p:cNvCxnSpPr>
          <p:nvPr/>
        </p:nvCxnSpPr>
        <p:spPr>
          <a:xfrm>
            <a:off x="5363890" y="1557699"/>
            <a:ext cx="0" cy="648072"/>
          </a:xfrm>
          <a:prstGeom prst="line">
            <a:avLst/>
          </a:prstGeom>
          <a:ln>
            <a:solidFill>
              <a:srgbClr val="018C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312F187-4C51-4C58-893A-9A8C2D215005}"/>
              </a:ext>
            </a:extLst>
          </p:cNvPr>
          <p:cNvSpPr/>
          <p:nvPr/>
        </p:nvSpPr>
        <p:spPr>
          <a:xfrm>
            <a:off x="4211762" y="3137991"/>
            <a:ext cx="3522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4"/>
                </a:solidFill>
              </a:rPr>
              <a:t>Применение решений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86C6A6D-1EE7-4E43-BED2-AC8C8B852944}"/>
              </a:ext>
            </a:extLst>
          </p:cNvPr>
          <p:cNvGrpSpPr/>
          <p:nvPr/>
        </p:nvGrpSpPr>
        <p:grpSpPr>
          <a:xfrm>
            <a:off x="4253978" y="3815680"/>
            <a:ext cx="8059842" cy="2432926"/>
            <a:chOff x="4559535" y="3722442"/>
            <a:chExt cx="8059842" cy="2432926"/>
          </a:xfrm>
        </p:grpSpPr>
        <p:pic>
          <p:nvPicPr>
            <p:cNvPr id="24" name="Рисунок 23" descr="Вырезка экрана">
              <a:extLst>
                <a:ext uri="{FF2B5EF4-FFF2-40B4-BE49-F238E27FC236}">
                  <a16:creationId xmlns:a16="http://schemas.microsoft.com/office/drawing/2014/main" id="{D4E309DF-E728-4D8D-AB7E-799F43642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655" y="3722442"/>
              <a:ext cx="791245" cy="775525"/>
            </a:xfrm>
            <a:prstGeom prst="rect">
              <a:avLst/>
            </a:prstGeom>
          </p:spPr>
        </p:pic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1BD791AE-2A95-4CB1-B7CC-AB833CF42C83}"/>
                </a:ext>
              </a:extLst>
            </p:cNvPr>
            <p:cNvGrpSpPr/>
            <p:nvPr/>
          </p:nvGrpSpPr>
          <p:grpSpPr>
            <a:xfrm>
              <a:off x="4559535" y="3821163"/>
              <a:ext cx="8059842" cy="2334205"/>
              <a:chOff x="4559535" y="3809277"/>
              <a:chExt cx="8059842" cy="2334205"/>
            </a:xfrm>
          </p:grpSpPr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28D06936-1609-43D0-8902-EFBA9932EBD4}"/>
                  </a:ext>
                </a:extLst>
              </p:cNvPr>
              <p:cNvSpPr/>
              <p:nvPr/>
            </p:nvSpPr>
            <p:spPr>
              <a:xfrm>
                <a:off x="5283162" y="3839750"/>
                <a:ext cx="189631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>
                  <a:spcBef>
                    <a:spcPts val="600"/>
                  </a:spcBef>
                  <a:buClr>
                    <a:srgbClr val="006CB5"/>
                  </a:buClr>
                  <a:tabLst>
                    <a:tab pos="190500" algn="l"/>
                  </a:tabLst>
                </a:pPr>
                <a:r>
                  <a:rPr lang="ru-RU" sz="1800" dirty="0">
                    <a:solidFill>
                      <a:schemeClr val="bg1"/>
                    </a:solidFill>
                    <a:cs typeface="Times New Roman" pitchFamily="18" charset="0"/>
                  </a:rPr>
                  <a:t>Промышленная автоматизация</a:t>
                </a:r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95952893-5F79-4419-9759-19AE604AFB8B}"/>
                  </a:ext>
                </a:extLst>
              </p:cNvPr>
              <p:cNvSpPr/>
              <p:nvPr/>
            </p:nvSpPr>
            <p:spPr>
              <a:xfrm>
                <a:off x="8336434" y="4907325"/>
                <a:ext cx="186951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>
                  <a:spcBef>
                    <a:spcPts val="600"/>
                  </a:spcBef>
                  <a:buClr>
                    <a:srgbClr val="006CB5"/>
                  </a:buClr>
                  <a:tabLst>
                    <a:tab pos="190500" algn="l"/>
                  </a:tabLst>
                </a:pPr>
                <a:r>
                  <a:rPr lang="en-US" sz="1800" dirty="0">
                    <a:solidFill>
                      <a:schemeClr val="bg1"/>
                    </a:solidFill>
                    <a:cs typeface="Times New Roman" pitchFamily="18" charset="0"/>
                  </a:rPr>
                  <a:t>C</a:t>
                </a:r>
                <a:r>
                  <a:rPr lang="ru-RU" sz="1800" dirty="0" err="1">
                    <a:solidFill>
                      <a:schemeClr val="bg1"/>
                    </a:solidFill>
                    <a:cs typeface="Times New Roman" pitchFamily="18" charset="0"/>
                  </a:rPr>
                  <a:t>троительство</a:t>
                </a:r>
                <a:endParaRPr lang="ru-RU" sz="1800" dirty="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  <p:pic>
            <p:nvPicPr>
              <p:cNvPr id="29" name="Рисунок 28" descr="Вырезка экрана">
                <a:extLst>
                  <a:ext uri="{FF2B5EF4-FFF2-40B4-BE49-F238E27FC236}">
                    <a16:creationId xmlns:a16="http://schemas.microsoft.com/office/drawing/2014/main" id="{539A0C94-91D8-40CA-91B2-DFE26F300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1616" y="3809277"/>
                <a:ext cx="665783" cy="680309"/>
              </a:xfrm>
              <a:prstGeom prst="rect">
                <a:avLst/>
              </a:prstGeom>
            </p:spPr>
          </p:pic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3CAA2C60-38BB-449D-88EC-C2A3BB957D76}"/>
                  </a:ext>
                </a:extLst>
              </p:cNvPr>
              <p:cNvSpPr/>
              <p:nvPr/>
            </p:nvSpPr>
            <p:spPr>
              <a:xfrm>
                <a:off x="5283162" y="5676610"/>
                <a:ext cx="62992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lvl="1">
                  <a:spcBef>
                    <a:spcPts val="600"/>
                  </a:spcBef>
                  <a:buClr>
                    <a:srgbClr val="006CB5"/>
                  </a:buClr>
                  <a:tabLst>
                    <a:tab pos="190500" algn="l"/>
                  </a:tabLst>
                </a:pPr>
                <a:r>
                  <a:rPr lang="ru-RU" sz="1800" dirty="0">
                    <a:solidFill>
                      <a:schemeClr val="bg1"/>
                    </a:solidFill>
                    <a:cs typeface="Times New Roman" pitchFamily="18" charset="0"/>
                  </a:rPr>
                  <a:t> Электроника</a:t>
                </a:r>
              </a:p>
            </p:txBody>
          </p:sp>
          <p:pic>
            <p:nvPicPr>
              <p:cNvPr id="31" name="Рисунок 30" descr="Вырезка экрана">
                <a:extLst>
                  <a:ext uri="{FF2B5EF4-FFF2-40B4-BE49-F238E27FC236}">
                    <a16:creationId xmlns:a16="http://schemas.microsoft.com/office/drawing/2014/main" id="{E60FDA95-6308-4480-852D-FB95CE801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535" y="4740938"/>
                <a:ext cx="672983" cy="578138"/>
              </a:xfrm>
              <a:prstGeom prst="rect">
                <a:avLst/>
              </a:prstGeom>
            </p:spPr>
          </p:pic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0E9C68E0-9D50-450D-88A9-E5CF9E33DC8F}"/>
                  </a:ext>
                </a:extLst>
              </p:cNvPr>
              <p:cNvSpPr/>
              <p:nvPr/>
            </p:nvSpPr>
            <p:spPr>
              <a:xfrm>
                <a:off x="5304673" y="4907325"/>
                <a:ext cx="20691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dirty="0">
                    <a:solidFill>
                      <a:schemeClr val="bg1"/>
                    </a:solidFill>
                    <a:cs typeface="Times New Roman" pitchFamily="18" charset="0"/>
                  </a:rPr>
                  <a:t>Машиностроение</a:t>
                </a:r>
                <a:endParaRPr lang="ru-RU" sz="1800" dirty="0"/>
              </a:p>
            </p:txBody>
          </p:sp>
          <p:pic>
            <p:nvPicPr>
              <p:cNvPr id="33" name="Рисунок 32" descr="Вырезка экрана">
                <a:extLst>
                  <a:ext uri="{FF2B5EF4-FFF2-40B4-BE49-F238E27FC236}">
                    <a16:creationId xmlns:a16="http://schemas.microsoft.com/office/drawing/2014/main" id="{641E9F3A-1C4A-4C4B-85B9-EF28D43ACA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535" y="5435358"/>
                <a:ext cx="658653" cy="631609"/>
              </a:xfrm>
              <a:prstGeom prst="rect">
                <a:avLst/>
              </a:prstGeom>
            </p:spPr>
          </p:pic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CC4AC7DE-F0CE-49A9-91D4-938BFD74D047}"/>
                  </a:ext>
                </a:extLst>
              </p:cNvPr>
              <p:cNvSpPr/>
              <p:nvPr/>
            </p:nvSpPr>
            <p:spPr>
              <a:xfrm>
                <a:off x="8355665" y="3953908"/>
                <a:ext cx="14048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1">
                  <a:spcBef>
                    <a:spcPts val="600"/>
                  </a:spcBef>
                  <a:buClr>
                    <a:srgbClr val="006CB5"/>
                  </a:buClr>
                  <a:tabLst>
                    <a:tab pos="190500" algn="l"/>
                  </a:tabLst>
                </a:pPr>
                <a:r>
                  <a:rPr lang="ru-RU" sz="1800" dirty="0">
                    <a:solidFill>
                      <a:schemeClr val="bg1"/>
                    </a:solidFill>
                    <a:cs typeface="Times New Roman" pitchFamily="18" charset="0"/>
                  </a:rPr>
                  <a:t>Энергетика</a:t>
                </a:r>
              </a:p>
            </p:txBody>
          </p:sp>
          <p:pic>
            <p:nvPicPr>
              <p:cNvPr id="35" name="Рисунок 34" descr="Вырезка экрана">
                <a:extLst>
                  <a:ext uri="{FF2B5EF4-FFF2-40B4-BE49-F238E27FC236}">
                    <a16:creationId xmlns:a16="http://schemas.microsoft.com/office/drawing/2014/main" id="{B3907FCA-3B0F-4674-8148-2994FDE07F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4228" y="4648862"/>
                <a:ext cx="790017" cy="736099"/>
              </a:xfrm>
              <a:prstGeom prst="rect">
                <a:avLst/>
              </a:prstGeom>
            </p:spPr>
          </p:pic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id="{81E98F53-B8CF-453A-953F-3C3FBF16BC60}"/>
                  </a:ext>
                </a:extLst>
              </p:cNvPr>
              <p:cNvSpPr/>
              <p:nvPr/>
            </p:nvSpPr>
            <p:spPr>
              <a:xfrm>
                <a:off x="11347230" y="4933284"/>
                <a:ext cx="4924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1">
                  <a:spcBef>
                    <a:spcPts val="600"/>
                  </a:spcBef>
                  <a:buClr>
                    <a:srgbClr val="006CB5"/>
                  </a:buClr>
                  <a:tabLst>
                    <a:tab pos="190500" algn="l"/>
                  </a:tabLst>
                </a:pPr>
                <a:r>
                  <a:rPr lang="ru-RU" sz="1800" dirty="0">
                    <a:solidFill>
                      <a:schemeClr val="bg1"/>
                    </a:solidFill>
                    <a:cs typeface="Times New Roman" pitchFamily="18" charset="0"/>
                  </a:rPr>
                  <a:t>ИT</a:t>
                </a:r>
              </a:p>
            </p:txBody>
          </p:sp>
          <p:pic>
            <p:nvPicPr>
              <p:cNvPr id="37" name="Рисунок 36" descr="Вырезка экрана">
                <a:extLst>
                  <a:ext uri="{FF2B5EF4-FFF2-40B4-BE49-F238E27FC236}">
                    <a16:creationId xmlns:a16="http://schemas.microsoft.com/office/drawing/2014/main" id="{79DCFDFE-DDEC-4D3D-B672-DD5BAB6F95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7685" y="5440781"/>
                <a:ext cx="588555" cy="634435"/>
              </a:xfrm>
              <a:prstGeom prst="rect">
                <a:avLst/>
              </a:prstGeom>
            </p:spPr>
          </p:pic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29B6C20B-EF0A-4EC6-8C5A-D18F7FDE31BD}"/>
                  </a:ext>
                </a:extLst>
              </p:cNvPr>
              <p:cNvSpPr/>
              <p:nvPr/>
            </p:nvSpPr>
            <p:spPr>
              <a:xfrm>
                <a:off x="8318216" y="5497151"/>
                <a:ext cx="240636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1">
                  <a:spcBef>
                    <a:spcPts val="600"/>
                  </a:spcBef>
                  <a:buClr>
                    <a:srgbClr val="006CB5"/>
                  </a:buClr>
                  <a:tabLst>
                    <a:tab pos="190500" algn="l"/>
                  </a:tabLst>
                </a:pPr>
                <a:r>
                  <a:rPr lang="ru-RU" sz="1800" dirty="0" err="1">
                    <a:solidFill>
                      <a:schemeClr val="bg1"/>
                    </a:solidFill>
                    <a:cs typeface="Times New Roman" pitchFamily="18" charset="0"/>
                  </a:rPr>
                  <a:t>Cвязь</a:t>
                </a:r>
                <a:r>
                  <a:rPr lang="ru-RU" sz="1800" dirty="0">
                    <a:solidFill>
                      <a:schemeClr val="bg1"/>
                    </a:solidFill>
                    <a:cs typeface="Times New Roman" pitchFamily="18" charset="0"/>
                  </a:rPr>
                  <a:t> </a:t>
                </a:r>
                <a:br>
                  <a:rPr lang="ru-RU" sz="1800" dirty="0">
                    <a:solidFill>
                      <a:schemeClr val="bg1"/>
                    </a:solidFill>
                    <a:cs typeface="Times New Roman" pitchFamily="18" charset="0"/>
                  </a:rPr>
                </a:br>
                <a:r>
                  <a:rPr lang="ru-RU" sz="1800" dirty="0">
                    <a:solidFill>
                      <a:schemeClr val="bg1"/>
                    </a:solidFill>
                    <a:cs typeface="Times New Roman" pitchFamily="18" charset="0"/>
                  </a:rPr>
                  <a:t>и телекоммуникация</a:t>
                </a:r>
              </a:p>
            </p:txBody>
          </p:sp>
          <p:pic>
            <p:nvPicPr>
              <p:cNvPr id="39" name="Рисунок 38" descr="Вырезка экрана">
                <a:extLst>
                  <a:ext uri="{FF2B5EF4-FFF2-40B4-BE49-F238E27FC236}">
                    <a16:creationId xmlns:a16="http://schemas.microsoft.com/office/drawing/2014/main" id="{CE7FC5B6-BF3B-4E8D-A955-B7EE7C193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3983" y="3928385"/>
                <a:ext cx="816120" cy="499983"/>
              </a:xfrm>
              <a:prstGeom prst="rect">
                <a:avLst/>
              </a:prstGeom>
            </p:spPr>
          </p:pic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FC125C1D-0D48-4FAD-B1F9-A40C22555E41}"/>
                  </a:ext>
                </a:extLst>
              </p:cNvPr>
              <p:cNvSpPr/>
              <p:nvPr/>
            </p:nvSpPr>
            <p:spPr>
              <a:xfrm>
                <a:off x="11324214" y="4013102"/>
                <a:ext cx="12951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dirty="0">
                    <a:solidFill>
                      <a:schemeClr val="bg1"/>
                    </a:solidFill>
                    <a:cs typeface="Times New Roman" pitchFamily="18" charset="0"/>
                  </a:rPr>
                  <a:t>Транспорт</a:t>
                </a:r>
                <a:endParaRPr lang="ru-RU" sz="1800" dirty="0"/>
              </a:p>
            </p:txBody>
          </p:sp>
          <p:pic>
            <p:nvPicPr>
              <p:cNvPr id="41" name="Рисунок 40" descr="Вырезка экрана">
                <a:extLst>
                  <a:ext uri="{FF2B5EF4-FFF2-40B4-BE49-F238E27FC236}">
                    <a16:creationId xmlns:a16="http://schemas.microsoft.com/office/drawing/2014/main" id="{9C1DE1D2-ABF9-45B8-972B-971D61D96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64824" y="4739021"/>
                <a:ext cx="609005" cy="555183"/>
              </a:xfrm>
              <a:prstGeom prst="rect">
                <a:avLst/>
              </a:prstGeom>
            </p:spPr>
          </p:pic>
        </p:grpSp>
      </p:grp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91B31C13-D294-446D-95B1-6F43EC0CB46E}"/>
              </a:ext>
            </a:extLst>
          </p:cNvPr>
          <p:cNvSpPr/>
          <p:nvPr/>
        </p:nvSpPr>
        <p:spPr bwMode="auto">
          <a:xfrm>
            <a:off x="563527" y="3258657"/>
            <a:ext cx="3360203" cy="3005295"/>
          </a:xfrm>
          <a:prstGeom prst="rect">
            <a:avLst/>
          </a:prstGeom>
          <a:solidFill>
            <a:schemeClr val="tx1"/>
          </a:solidFill>
          <a:ln w="76200" algn="ctr">
            <a:solidFill>
              <a:srgbClr val="018CD1"/>
            </a:solidFill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800" b="1" i="0" u="none" kern="0" baseline="0" dirty="0">
              <a:solidFill>
                <a:srgbClr val="000000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E56EEC03-A6A7-417C-9F43-8FD0EF0676FD}"/>
              </a:ext>
            </a:extLst>
          </p:cNvPr>
          <p:cNvSpPr/>
          <p:nvPr/>
        </p:nvSpPr>
        <p:spPr bwMode="auto">
          <a:xfrm>
            <a:off x="563528" y="3222653"/>
            <a:ext cx="3360202" cy="816184"/>
          </a:xfrm>
          <a:prstGeom prst="rect">
            <a:avLst/>
          </a:prstGeom>
          <a:solidFill>
            <a:schemeClr val="accent4"/>
          </a:solidFill>
          <a:ln w="76200" algn="ctr">
            <a:solidFill>
              <a:srgbClr val="018CD1"/>
            </a:solidFill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800" b="1" i="0" u="none" kern="0" dirty="0">
              <a:solidFill>
                <a:srgbClr val="000000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848625D6-7EFA-4501-A7C1-0BD8562D83A7}"/>
              </a:ext>
            </a:extLst>
          </p:cNvPr>
          <p:cNvSpPr/>
          <p:nvPr/>
        </p:nvSpPr>
        <p:spPr>
          <a:xfrm>
            <a:off x="655822" y="3250406"/>
            <a:ext cx="29974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Системная платформа </a:t>
            </a:r>
            <a:br>
              <a:rPr lang="ru-RU" sz="2000" dirty="0">
                <a:solidFill>
                  <a:schemeClr val="bg2"/>
                </a:solidFill>
              </a:rPr>
            </a:br>
            <a:r>
              <a:rPr lang="en-US" sz="2000" dirty="0">
                <a:solidFill>
                  <a:schemeClr val="bg2"/>
                </a:solidFill>
              </a:rPr>
              <a:t>Rittal The System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8C8C45C1-0AAB-4A5E-BF27-2AD24E842549}"/>
              </a:ext>
            </a:extLst>
          </p:cNvPr>
          <p:cNvSpPr/>
          <p:nvPr/>
        </p:nvSpPr>
        <p:spPr>
          <a:xfrm>
            <a:off x="747757" y="4262824"/>
            <a:ext cx="345638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7038" lvl="1" indent="-187038">
              <a:spcBef>
                <a:spcPts val="600"/>
              </a:spcBef>
              <a:buClr>
                <a:srgbClr val="006CB5"/>
              </a:buClr>
              <a:buFont typeface="Wingdings"/>
              <a:buChar char="§"/>
              <a:tabLst>
                <a:tab pos="190500" algn="l"/>
              </a:tabLst>
            </a:pPr>
            <a:r>
              <a:rPr lang="ru-RU" sz="1800" dirty="0">
                <a:solidFill>
                  <a:schemeClr val="bg1"/>
                </a:solidFill>
                <a:cs typeface="Times New Roman" pitchFamily="18" charset="0"/>
              </a:rPr>
              <a:t>Корпуса</a:t>
            </a: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Font typeface="Wingdings"/>
              <a:buChar char="§"/>
              <a:tabLst>
                <a:tab pos="190500" algn="l"/>
              </a:tabLst>
            </a:pPr>
            <a:r>
              <a:rPr lang="ru-RU" sz="1800" dirty="0" err="1">
                <a:solidFill>
                  <a:schemeClr val="bg1"/>
                </a:solidFill>
                <a:cs typeface="Times New Roman" pitchFamily="18" charset="0"/>
              </a:rPr>
              <a:t>Электрораспределение</a:t>
            </a:r>
            <a:endParaRPr lang="ru-RU" sz="1800" dirty="0">
              <a:solidFill>
                <a:schemeClr val="bg1"/>
              </a:solidFill>
              <a:cs typeface="Times New Roman" pitchFamily="18" charset="0"/>
            </a:endParaRP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Font typeface="Wingdings"/>
              <a:buChar char="§"/>
              <a:tabLst>
                <a:tab pos="190500" algn="l"/>
              </a:tabLst>
            </a:pPr>
            <a:r>
              <a:rPr lang="en-US" sz="1800" dirty="0">
                <a:solidFill>
                  <a:schemeClr val="bg1"/>
                </a:solidFill>
                <a:cs typeface="Times New Roman" pitchFamily="18" charset="0"/>
              </a:rPr>
              <a:t>IT </a:t>
            </a:r>
            <a:r>
              <a:rPr lang="ru-RU" sz="1800" dirty="0">
                <a:solidFill>
                  <a:schemeClr val="bg1"/>
                </a:solidFill>
                <a:cs typeface="Times New Roman" pitchFamily="18" charset="0"/>
              </a:rPr>
              <a:t>инфраструктура</a:t>
            </a: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Font typeface="Wingdings"/>
              <a:buChar char="§"/>
              <a:tabLst>
                <a:tab pos="190500" algn="l"/>
              </a:tabLst>
            </a:pPr>
            <a:r>
              <a:rPr lang="ru-RU" sz="1800" dirty="0">
                <a:solidFill>
                  <a:schemeClr val="bg1"/>
                </a:solidFill>
                <a:cs typeface="Times New Roman" pitchFamily="18" charset="0"/>
              </a:rPr>
              <a:t>Контроль микроклимата</a:t>
            </a: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Font typeface="Wingdings"/>
              <a:buChar char="§"/>
              <a:tabLst>
                <a:tab pos="190500" algn="l"/>
              </a:tabLst>
            </a:pPr>
            <a:r>
              <a:rPr lang="ru-RU" sz="1800" dirty="0">
                <a:solidFill>
                  <a:schemeClr val="bg1"/>
                </a:solidFill>
                <a:cs typeface="Times New Roman" pitchFamily="18" charset="0"/>
              </a:rPr>
              <a:t>ПО и сервис</a:t>
            </a:r>
            <a:endParaRPr lang="en-US" sz="1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FF088BAB-05B2-439A-82ED-B6CA20D37104}"/>
              </a:ext>
            </a:extLst>
          </p:cNvPr>
          <p:cNvSpPr/>
          <p:nvPr/>
        </p:nvSpPr>
        <p:spPr>
          <a:xfrm>
            <a:off x="464364" y="1467808"/>
            <a:ext cx="4824530" cy="110366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dirty="0">
                <a:solidFill>
                  <a:schemeClr val="accent4"/>
                </a:solidFill>
              </a:rPr>
              <a:t>более</a:t>
            </a:r>
            <a:r>
              <a:rPr lang="ru-RU" sz="2800" b="1" dirty="0">
                <a:solidFill>
                  <a:schemeClr val="accent4"/>
                </a:solidFill>
              </a:rPr>
              <a:t> 55 лет</a:t>
            </a:r>
            <a:r>
              <a:rPr lang="ru-RU" sz="2800" b="1" dirty="0">
                <a:solidFill>
                  <a:srgbClr val="005CA9"/>
                </a:solidFill>
              </a:rPr>
              <a:t/>
            </a:r>
            <a:br>
              <a:rPr lang="ru-RU" sz="2800" b="1" dirty="0">
                <a:solidFill>
                  <a:srgbClr val="005CA9"/>
                </a:solidFill>
              </a:rPr>
            </a:br>
            <a:r>
              <a:rPr lang="ru-RU" sz="1600" dirty="0">
                <a:solidFill>
                  <a:schemeClr val="bg2"/>
                </a:solidFill>
              </a:rPr>
              <a:t>на рынке</a:t>
            </a:r>
          </a:p>
          <a:p>
            <a:pPr>
              <a:spcBef>
                <a:spcPts val="600"/>
              </a:spcBef>
            </a:pP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F8D517-1AB2-4083-AA2A-07B1E8485293}"/>
              </a:ext>
            </a:extLst>
          </p:cNvPr>
          <p:cNvSpPr txBox="1"/>
          <p:nvPr/>
        </p:nvSpPr>
        <p:spPr bwMode="auto">
          <a:xfrm>
            <a:off x="2854454" y="1451890"/>
            <a:ext cx="2453398" cy="106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rtlCol="0" anchor="ctr">
            <a:spAutoFit/>
          </a:bodyPr>
          <a:lstStyle/>
          <a:p>
            <a:pPr marL="180975" indent="-18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Font typeface="Wingdings"/>
              <a:buChar char="§"/>
            </a:pPr>
            <a:r>
              <a:rPr lang="ru-RU" sz="2800" b="1" dirty="0">
                <a:solidFill>
                  <a:schemeClr val="accent4"/>
                </a:solidFill>
              </a:rPr>
              <a:t>13</a:t>
            </a:r>
            <a:r>
              <a:rPr lang="ru-RU" sz="1800" b="0" i="0" u="none" baseline="0" dirty="0">
                <a:solidFill>
                  <a:schemeClr val="bg1"/>
                </a:solidFill>
                <a:latin typeface="Arial"/>
                <a:ea typeface="ＭＳ Ｐゴシック" charset="-128"/>
                <a:cs typeface="Arial" charset="0"/>
              </a:rPr>
              <a:t> </a:t>
            </a:r>
            <a:r>
              <a:rPr lang="ru-RU" sz="1600" b="0" i="0" u="none" baseline="0" dirty="0">
                <a:solidFill>
                  <a:schemeClr val="bg1"/>
                </a:solidFill>
                <a:latin typeface="Arial"/>
                <a:ea typeface="ＭＳ Ｐゴシック" charset="-128"/>
                <a:cs typeface="Arial" charset="0"/>
              </a:rPr>
              <a:t>производственных </a:t>
            </a:r>
            <a:r>
              <a:rPr lang="ru-RU" sz="1600" dirty="0">
                <a:solidFill>
                  <a:schemeClr val="bg1"/>
                </a:solidFill>
                <a:latin typeface="Arial"/>
                <a:ea typeface="ＭＳ Ｐゴシック" charset="-128"/>
                <a:cs typeface="Arial" charset="0"/>
              </a:rPr>
              <a:t>предприятий</a:t>
            </a:r>
            <a:endParaRPr lang="ru-RU" sz="1800" dirty="0">
              <a:solidFill>
                <a:schemeClr val="bg1"/>
              </a:solidFill>
              <a:latin typeface="Arial"/>
              <a:ea typeface="ＭＳ Ｐゴシック" charset="-128"/>
              <a:cs typeface="Arial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73F3B2-A38D-4B3D-BF3F-843E1733C280}"/>
              </a:ext>
            </a:extLst>
          </p:cNvPr>
          <p:cNvSpPr txBox="1"/>
          <p:nvPr/>
        </p:nvSpPr>
        <p:spPr bwMode="auto">
          <a:xfrm>
            <a:off x="9108307" y="1475199"/>
            <a:ext cx="2453398" cy="8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rtlCol="0" anchor="ctr">
            <a:spAutoFit/>
          </a:bodyPr>
          <a:lstStyle/>
          <a:p>
            <a:pPr marL="180975" indent="-18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Font typeface="Wingdings"/>
              <a:buChar char="§"/>
            </a:pPr>
            <a:r>
              <a:rPr lang="ru-RU" sz="2800" b="1" dirty="0">
                <a:solidFill>
                  <a:schemeClr val="accent4"/>
                </a:solidFill>
              </a:rPr>
              <a:t>более 1 500</a:t>
            </a:r>
            <a:r>
              <a:rPr lang="ru-RU" sz="1800" b="0" i="0" u="none" baseline="0" dirty="0">
                <a:solidFill>
                  <a:schemeClr val="bg1"/>
                </a:solidFill>
                <a:latin typeface="Arial"/>
                <a:ea typeface="ＭＳ Ｐゴシック" charset="-128"/>
                <a:cs typeface="Arial" charset="0"/>
              </a:rPr>
              <a:t> </a:t>
            </a:r>
            <a:r>
              <a:rPr lang="ru-RU" sz="1600" b="0" i="0" u="none" baseline="0" dirty="0">
                <a:solidFill>
                  <a:schemeClr val="bg1"/>
                </a:solidFill>
                <a:latin typeface="Arial"/>
                <a:ea typeface="ＭＳ Ｐゴシック" charset="-128"/>
                <a:cs typeface="Arial" charset="0"/>
              </a:rPr>
              <a:t>патентов</a:t>
            </a:r>
            <a:endParaRPr lang="ru-RU" sz="1800" dirty="0">
              <a:solidFill>
                <a:schemeClr val="bg1"/>
              </a:solidFill>
              <a:latin typeface="Arial"/>
              <a:ea typeface="ＭＳ Ｐゴシック" charset="-128"/>
              <a:cs typeface="Arial" charset="0"/>
            </a:endParaRPr>
          </a:p>
        </p:txBody>
      </p:sp>
      <p:pic>
        <p:nvPicPr>
          <p:cNvPr id="49" name="Picture 9" descr="T:\mtk\mak-mtk-int-ims\Vorlagen+Formulare\PowerPoint\PowerLine_16_9\R_Powerpoint_Titel+Inhaltseiten_Breitbild_338,67x190,5_GB-1.png">
            <a:extLst>
              <a:ext uri="{FF2B5EF4-FFF2-40B4-BE49-F238E27FC236}">
                <a16:creationId xmlns:a16="http://schemas.microsoft.com/office/drawing/2014/main" id="{BCB0001F-751E-4360-A34D-3F9B97461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69"/>
          <a:stretch/>
        </p:blipFill>
        <p:spPr bwMode="auto">
          <a:xfrm>
            <a:off x="1" y="5562828"/>
            <a:ext cx="12599988" cy="16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578" y="143272"/>
            <a:ext cx="9334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4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578" y="143272"/>
            <a:ext cx="933450" cy="5715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4E96CC3-B57E-49EE-9200-C82C0FC50CBF}"/>
              </a:ext>
            </a:extLst>
          </p:cNvPr>
          <p:cNvSpPr/>
          <p:nvPr/>
        </p:nvSpPr>
        <p:spPr bwMode="auto">
          <a:xfrm>
            <a:off x="0" y="0"/>
            <a:ext cx="12599988" cy="7199313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800" b="1" i="0" u="none" kern="0" baseline="0" dirty="0">
              <a:solidFill>
                <a:srgbClr val="000000"/>
              </a:solidFill>
              <a:latin typeface="Arial"/>
              <a:ea typeface="ＭＳ Ｐゴシック" charset="-128"/>
            </a:endParaRPr>
          </a:p>
        </p:txBody>
      </p:sp>
      <p:pic>
        <p:nvPicPr>
          <p:cNvPr id="13" name="Изображение 12" descr="presa-0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0" y="111111"/>
            <a:ext cx="12599988" cy="7088202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7017165-A50D-4B87-9577-F23CD9A772D5}"/>
              </a:ext>
            </a:extLst>
          </p:cNvPr>
          <p:cNvSpPr/>
          <p:nvPr/>
        </p:nvSpPr>
        <p:spPr>
          <a:xfrm>
            <a:off x="9330861" y="931656"/>
            <a:ext cx="2804763" cy="98488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</a:rPr>
              <a:t>более</a:t>
            </a:r>
            <a:r>
              <a:rPr lang="ru-RU" sz="4400" b="1" dirty="0">
                <a:solidFill>
                  <a:schemeClr val="accent4"/>
                </a:solidFill>
              </a:rPr>
              <a:t> 15 лет</a:t>
            </a:r>
            <a:r>
              <a:rPr lang="ru-RU" sz="2800" b="1" dirty="0">
                <a:solidFill>
                  <a:srgbClr val="005CA9"/>
                </a:solidFill>
              </a:rPr>
              <a:t/>
            </a:r>
            <a:br>
              <a:rPr lang="ru-RU" sz="2800" b="1" dirty="0">
                <a:solidFill>
                  <a:srgbClr val="005CA9"/>
                </a:solidFill>
              </a:rPr>
            </a:br>
            <a:r>
              <a:rPr lang="ru-RU" altLang="ru-RU" sz="1400" dirty="0">
                <a:solidFill>
                  <a:schemeClr val="bg2"/>
                </a:solidFill>
              </a:rPr>
              <a:t>на </a:t>
            </a:r>
            <a:r>
              <a:rPr lang="ru-RU" altLang="ru-RU" sz="1400" b="1" dirty="0">
                <a:solidFill>
                  <a:schemeClr val="bg2"/>
                </a:solidFill>
              </a:rPr>
              <a:t>российском</a:t>
            </a:r>
            <a:r>
              <a:rPr lang="ru-RU" altLang="ru-RU" sz="1400" dirty="0">
                <a:solidFill>
                  <a:schemeClr val="bg2"/>
                </a:solidFill>
              </a:rPr>
              <a:t> рынке </a:t>
            </a:r>
            <a:endParaRPr lang="ru-RU" altLang="ru-RU" sz="1600" dirty="0">
              <a:solidFill>
                <a:schemeClr val="bg2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E35F64A-3CED-40CC-A7F5-E517864B374D}"/>
              </a:ext>
            </a:extLst>
          </p:cNvPr>
          <p:cNvSpPr/>
          <p:nvPr/>
        </p:nvSpPr>
        <p:spPr>
          <a:xfrm>
            <a:off x="464364" y="859452"/>
            <a:ext cx="2234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Rittal </a:t>
            </a:r>
            <a:r>
              <a:rPr lang="ru-RU" sz="2400" dirty="0">
                <a:solidFill>
                  <a:schemeClr val="bg2"/>
                </a:solidFill>
              </a:rPr>
              <a:t>в России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146791" y="2074714"/>
            <a:ext cx="16876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ru-RU" altLang="ru-RU" sz="1400" dirty="0">
                <a:solidFill>
                  <a:schemeClr val="bg2"/>
                </a:solidFill>
              </a:rPr>
              <a:t>региональных </a:t>
            </a:r>
            <a:br>
              <a:rPr lang="ru-RU" altLang="ru-RU" sz="1400" dirty="0">
                <a:solidFill>
                  <a:schemeClr val="bg2"/>
                </a:solidFill>
              </a:rPr>
            </a:br>
            <a:r>
              <a:rPr lang="ru-RU" altLang="ru-RU" sz="1400" dirty="0">
                <a:solidFill>
                  <a:schemeClr val="bg2"/>
                </a:solidFill>
              </a:rPr>
              <a:t>представительств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324330" y="1943472"/>
            <a:ext cx="8122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accent4"/>
                </a:solidFill>
              </a:rPr>
              <a:t>16</a:t>
            </a:r>
            <a:endParaRPr lang="ru-RU" sz="4000" dirty="0">
              <a:solidFill>
                <a:schemeClr val="accent4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478457" y="3573130"/>
            <a:ext cx="15121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4400" b="1" dirty="0">
                <a:solidFill>
                  <a:schemeClr val="accent4"/>
                </a:solidFill>
              </a:rPr>
              <a:t>4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ru-RU" sz="1400" dirty="0">
                <a:solidFill>
                  <a:schemeClr val="bg2"/>
                </a:solidFill>
              </a:rPr>
              <a:t>склада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24330" y="2749827"/>
            <a:ext cx="25101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4400" b="1" dirty="0">
                <a:solidFill>
                  <a:schemeClr val="accent4"/>
                </a:solidFill>
                <a:latin typeface="+mj-lt"/>
              </a:rPr>
              <a:t>150</a:t>
            </a:r>
            <a:r>
              <a:rPr lang="en-US" sz="4400" b="1" dirty="0">
                <a:solidFill>
                  <a:srgbClr val="E3006A"/>
                </a:solidFill>
                <a:latin typeface="+mj-lt"/>
              </a:rPr>
              <a:t> </a:t>
            </a:r>
            <a:r>
              <a:rPr lang="ru-RU" sz="1400" dirty="0">
                <a:solidFill>
                  <a:schemeClr val="bg2"/>
                </a:solidFill>
              </a:rPr>
              <a:t>сотрудников</a:t>
            </a: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683370" y="5039816"/>
            <a:ext cx="3168352" cy="1080120"/>
          </a:xfrm>
          <a:prstGeom prst="roundRect">
            <a:avLst/>
          </a:prstGeom>
          <a:solidFill>
            <a:schemeClr val="accent4"/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800" b="1" i="0" u="none" kern="0" baseline="0" dirty="0">
              <a:solidFill>
                <a:srgbClr val="000000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3757" y="5183832"/>
            <a:ext cx="301595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400" b="1" dirty="0">
                <a:solidFill>
                  <a:schemeClr val="bg2"/>
                </a:solidFill>
              </a:rPr>
              <a:t>ЛОГИСТИЧЕСКАЯ, СКЛАДСКАЯ</a:t>
            </a:r>
            <a:br>
              <a:rPr lang="ru-RU" altLang="ru-RU" sz="1400" b="1" dirty="0">
                <a:solidFill>
                  <a:schemeClr val="bg2"/>
                </a:solidFill>
              </a:rPr>
            </a:br>
            <a:r>
              <a:rPr lang="ru-RU" altLang="ru-RU" sz="1400" b="1" dirty="0">
                <a:solidFill>
                  <a:schemeClr val="bg2"/>
                </a:solidFill>
              </a:rPr>
              <a:t>И СЕРВИСНАЯ ПОДДЕРЖКА</a:t>
            </a:r>
            <a:br>
              <a:rPr lang="ru-RU" altLang="ru-RU" sz="1400" b="1" dirty="0">
                <a:solidFill>
                  <a:schemeClr val="bg2"/>
                </a:solidFill>
              </a:rPr>
            </a:br>
            <a:r>
              <a:rPr lang="ru-RU" altLang="ru-RU" sz="1400" b="1" dirty="0">
                <a:solidFill>
                  <a:schemeClr val="bg2"/>
                </a:solidFill>
              </a:rPr>
              <a:t>ПО ВСЕЙ РОССИИ</a:t>
            </a:r>
            <a:endParaRPr lang="ru-RU" sz="1400" b="1" dirty="0"/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E09F9839-71DD-4438-A967-E6DA9203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37" y="298307"/>
            <a:ext cx="11604675" cy="504952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О компании </a:t>
            </a:r>
            <a:r>
              <a:rPr lang="en-US" dirty="0">
                <a:solidFill>
                  <a:schemeClr val="bg2"/>
                </a:solidFill>
              </a:rPr>
              <a:t>Rittal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14" name="Picture 9" descr="T:\mtk\mak-mtk-int-ims\Vorlagen+Formulare\PowerPoint\PowerLine_16_9\R_Powerpoint_Titel+Inhaltseiten_Breitbild_338,67x190,5_GB-1.png">
            <a:extLst>
              <a:ext uri="{FF2B5EF4-FFF2-40B4-BE49-F238E27FC236}">
                <a16:creationId xmlns:a16="http://schemas.microsoft.com/office/drawing/2014/main" id="{2C78D2DB-73D3-4ECA-8A1C-D8F1F43D8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69"/>
          <a:stretch/>
        </p:blipFill>
        <p:spPr bwMode="auto">
          <a:xfrm>
            <a:off x="1" y="5562828"/>
            <a:ext cx="12599988" cy="16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92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146791" y="2074714"/>
            <a:ext cx="16876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ru-RU" altLang="ru-RU" sz="1400" dirty="0">
                <a:solidFill>
                  <a:schemeClr val="bg2"/>
                </a:solidFill>
              </a:rPr>
              <a:t>региональных </a:t>
            </a:r>
            <a:br>
              <a:rPr lang="ru-RU" altLang="ru-RU" sz="1400" dirty="0">
                <a:solidFill>
                  <a:schemeClr val="bg2"/>
                </a:solidFill>
              </a:rPr>
            </a:br>
            <a:r>
              <a:rPr lang="ru-RU" altLang="ru-RU" sz="1400" dirty="0">
                <a:solidFill>
                  <a:schemeClr val="bg2"/>
                </a:solidFill>
              </a:rPr>
              <a:t>представительств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63757" y="5183832"/>
            <a:ext cx="301595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400" b="1" dirty="0">
                <a:solidFill>
                  <a:schemeClr val="bg2"/>
                </a:solidFill>
              </a:rPr>
              <a:t>ЛОГИСТИЧЕСКАЯ, СКЛАДСКАЯ</a:t>
            </a:r>
            <a:br>
              <a:rPr lang="ru-RU" altLang="ru-RU" sz="1400" b="1" dirty="0">
                <a:solidFill>
                  <a:schemeClr val="bg2"/>
                </a:solidFill>
              </a:rPr>
            </a:br>
            <a:r>
              <a:rPr lang="ru-RU" altLang="ru-RU" sz="1400" b="1" dirty="0">
                <a:solidFill>
                  <a:schemeClr val="bg2"/>
                </a:solidFill>
              </a:rPr>
              <a:t>И СЕРВИСНАЯ ПОДДЕРЖКА</a:t>
            </a:r>
            <a:br>
              <a:rPr lang="ru-RU" altLang="ru-RU" sz="1400" b="1" dirty="0">
                <a:solidFill>
                  <a:schemeClr val="bg2"/>
                </a:solidFill>
              </a:rPr>
            </a:br>
            <a:r>
              <a:rPr lang="ru-RU" altLang="ru-RU" sz="1400" b="1" dirty="0">
                <a:solidFill>
                  <a:schemeClr val="bg2"/>
                </a:solidFill>
              </a:rPr>
              <a:t>ПО ВСЕЙ РОССИИ</a:t>
            </a:r>
            <a:endParaRPr lang="ru-RU" sz="1400" b="1" dirty="0"/>
          </a:p>
        </p:txBody>
      </p:sp>
      <p:pic>
        <p:nvPicPr>
          <p:cNvPr id="17" name="Изображение 2" descr="Слайд 4.tif">
            <a:extLst>
              <a:ext uri="{FF2B5EF4-FFF2-40B4-BE49-F238E27FC236}">
                <a16:creationId xmlns:a16="http://schemas.microsoft.com/office/drawing/2014/main" id="{4BCFB40C-40A9-42A9-AA01-F4CFC8D3C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97" y="0"/>
            <a:ext cx="11888191" cy="6687346"/>
          </a:xfrm>
          <a:prstGeom prst="rect">
            <a:avLst/>
          </a:prstGeom>
        </p:spPr>
      </p:pic>
      <p:sp>
        <p:nvSpPr>
          <p:cNvPr id="19" name="Текст 5">
            <a:extLst>
              <a:ext uri="{FF2B5EF4-FFF2-40B4-BE49-F238E27FC236}">
                <a16:creationId xmlns:a16="http://schemas.microsoft.com/office/drawing/2014/main" id="{95B88E16-4FA1-4655-B723-89DD350025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7346" y="143273"/>
            <a:ext cx="11604679" cy="864095"/>
          </a:xfrm>
        </p:spPr>
        <p:txBody>
          <a:bodyPr/>
          <a:lstStyle/>
          <a:p>
            <a:r>
              <a:rPr lang="ru-RU" sz="2800" b="1" dirty="0">
                <a:solidFill>
                  <a:schemeClr val="bg2"/>
                </a:solidFill>
              </a:rPr>
              <a:t>Комплекс И</a:t>
            </a:r>
            <a:r>
              <a:rPr lang="en-US" sz="2800" b="1" dirty="0">
                <a:solidFill>
                  <a:schemeClr val="bg2"/>
                </a:solidFill>
              </a:rPr>
              <a:t>T</a:t>
            </a:r>
            <a:r>
              <a:rPr lang="ru-RU" sz="2800" b="1" dirty="0">
                <a:solidFill>
                  <a:schemeClr val="bg2"/>
                </a:solidFill>
              </a:rPr>
              <a:t>-решений от одного вендора </a:t>
            </a: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0C3ADF05-866A-43B8-A65F-4431CDCA66EC}"/>
              </a:ext>
            </a:extLst>
          </p:cNvPr>
          <p:cNvSpPr/>
          <p:nvPr/>
        </p:nvSpPr>
        <p:spPr>
          <a:xfrm>
            <a:off x="4458721" y="2906131"/>
            <a:ext cx="2510142" cy="452640"/>
          </a:xfrm>
          <a:custGeom>
            <a:avLst/>
            <a:gdLst/>
            <a:ahLst/>
            <a:cxnLst/>
            <a:rect l="l" t="t" r="r" b="b"/>
            <a:pathLst>
              <a:path w="3053079" h="550545">
                <a:moveTo>
                  <a:pt x="2902064" y="0"/>
                </a:moveTo>
                <a:lnTo>
                  <a:pt x="150780" y="0"/>
                </a:lnTo>
                <a:lnTo>
                  <a:pt x="103254" y="7719"/>
                </a:lnTo>
                <a:lnTo>
                  <a:pt x="61880" y="29191"/>
                </a:lnTo>
                <a:lnTo>
                  <a:pt x="29191" y="61880"/>
                </a:lnTo>
                <a:lnTo>
                  <a:pt x="7719" y="103254"/>
                </a:lnTo>
                <a:lnTo>
                  <a:pt x="0" y="150780"/>
                </a:lnTo>
                <a:lnTo>
                  <a:pt x="0" y="399518"/>
                </a:lnTo>
                <a:lnTo>
                  <a:pt x="7719" y="447044"/>
                </a:lnTo>
                <a:lnTo>
                  <a:pt x="29191" y="488419"/>
                </a:lnTo>
                <a:lnTo>
                  <a:pt x="61880" y="521108"/>
                </a:lnTo>
                <a:lnTo>
                  <a:pt x="103254" y="542579"/>
                </a:lnTo>
                <a:lnTo>
                  <a:pt x="150780" y="550299"/>
                </a:lnTo>
                <a:lnTo>
                  <a:pt x="2902064" y="550299"/>
                </a:lnTo>
                <a:lnTo>
                  <a:pt x="2949595" y="542579"/>
                </a:lnTo>
                <a:lnTo>
                  <a:pt x="2990970" y="521108"/>
                </a:lnTo>
                <a:lnTo>
                  <a:pt x="3023657" y="488419"/>
                </a:lnTo>
                <a:lnTo>
                  <a:pt x="3035427" y="465736"/>
                </a:lnTo>
                <a:lnTo>
                  <a:pt x="393374" y="465736"/>
                </a:lnTo>
                <a:lnTo>
                  <a:pt x="349726" y="460694"/>
                </a:lnTo>
                <a:lnTo>
                  <a:pt x="309630" y="446336"/>
                </a:lnTo>
                <a:lnTo>
                  <a:pt x="274240" y="423815"/>
                </a:lnTo>
                <a:lnTo>
                  <a:pt x="244708" y="394283"/>
                </a:lnTo>
                <a:lnTo>
                  <a:pt x="222187" y="358893"/>
                </a:lnTo>
                <a:lnTo>
                  <a:pt x="207829" y="318797"/>
                </a:lnTo>
                <a:lnTo>
                  <a:pt x="202787" y="275149"/>
                </a:lnTo>
                <a:lnTo>
                  <a:pt x="207829" y="231501"/>
                </a:lnTo>
                <a:lnTo>
                  <a:pt x="222187" y="191406"/>
                </a:lnTo>
                <a:lnTo>
                  <a:pt x="244708" y="156016"/>
                </a:lnTo>
                <a:lnTo>
                  <a:pt x="274240" y="126484"/>
                </a:lnTo>
                <a:lnTo>
                  <a:pt x="309630" y="103963"/>
                </a:lnTo>
                <a:lnTo>
                  <a:pt x="349726" y="89605"/>
                </a:lnTo>
                <a:lnTo>
                  <a:pt x="393374" y="84562"/>
                </a:lnTo>
                <a:lnTo>
                  <a:pt x="3035427" y="84562"/>
                </a:lnTo>
                <a:lnTo>
                  <a:pt x="3023657" y="61880"/>
                </a:lnTo>
                <a:lnTo>
                  <a:pt x="2990970" y="29191"/>
                </a:lnTo>
                <a:lnTo>
                  <a:pt x="2949595" y="7719"/>
                </a:lnTo>
                <a:lnTo>
                  <a:pt x="2902064" y="0"/>
                </a:lnTo>
                <a:close/>
              </a:path>
              <a:path w="3053079" h="550545">
                <a:moveTo>
                  <a:pt x="3035427" y="84562"/>
                </a:moveTo>
                <a:lnTo>
                  <a:pt x="393374" y="84562"/>
                </a:lnTo>
                <a:lnTo>
                  <a:pt x="437022" y="89605"/>
                </a:lnTo>
                <a:lnTo>
                  <a:pt x="477117" y="103963"/>
                </a:lnTo>
                <a:lnTo>
                  <a:pt x="512507" y="126484"/>
                </a:lnTo>
                <a:lnTo>
                  <a:pt x="542039" y="156016"/>
                </a:lnTo>
                <a:lnTo>
                  <a:pt x="564561" y="191406"/>
                </a:lnTo>
                <a:lnTo>
                  <a:pt x="578919" y="231501"/>
                </a:lnTo>
                <a:lnTo>
                  <a:pt x="583961" y="275149"/>
                </a:lnTo>
                <a:lnTo>
                  <a:pt x="578919" y="318797"/>
                </a:lnTo>
                <a:lnTo>
                  <a:pt x="564561" y="358893"/>
                </a:lnTo>
                <a:lnTo>
                  <a:pt x="542039" y="394283"/>
                </a:lnTo>
                <a:lnTo>
                  <a:pt x="512507" y="423815"/>
                </a:lnTo>
                <a:lnTo>
                  <a:pt x="477117" y="446336"/>
                </a:lnTo>
                <a:lnTo>
                  <a:pt x="437022" y="460694"/>
                </a:lnTo>
                <a:lnTo>
                  <a:pt x="393374" y="465736"/>
                </a:lnTo>
                <a:lnTo>
                  <a:pt x="3035427" y="465736"/>
                </a:lnTo>
                <a:lnTo>
                  <a:pt x="3045126" y="447044"/>
                </a:lnTo>
                <a:lnTo>
                  <a:pt x="3052845" y="399518"/>
                </a:lnTo>
                <a:lnTo>
                  <a:pt x="3052845" y="150780"/>
                </a:lnTo>
                <a:lnTo>
                  <a:pt x="3045126" y="103254"/>
                </a:lnTo>
                <a:lnTo>
                  <a:pt x="3035427" y="84562"/>
                </a:lnTo>
                <a:close/>
              </a:path>
              <a:path w="3053079" h="550545">
                <a:moveTo>
                  <a:pt x="393374" y="140427"/>
                </a:moveTo>
                <a:lnTo>
                  <a:pt x="350836" y="147306"/>
                </a:lnTo>
                <a:lnTo>
                  <a:pt x="313856" y="166455"/>
                </a:lnTo>
                <a:lnTo>
                  <a:pt x="284672" y="195636"/>
                </a:lnTo>
                <a:lnTo>
                  <a:pt x="265520" y="232613"/>
                </a:lnTo>
                <a:lnTo>
                  <a:pt x="258639" y="275149"/>
                </a:lnTo>
                <a:lnTo>
                  <a:pt x="265520" y="317686"/>
                </a:lnTo>
                <a:lnTo>
                  <a:pt x="284672" y="354663"/>
                </a:lnTo>
                <a:lnTo>
                  <a:pt x="313856" y="383843"/>
                </a:lnTo>
                <a:lnTo>
                  <a:pt x="350836" y="402992"/>
                </a:lnTo>
                <a:lnTo>
                  <a:pt x="393374" y="409872"/>
                </a:lnTo>
                <a:lnTo>
                  <a:pt x="435910" y="402992"/>
                </a:lnTo>
                <a:lnTo>
                  <a:pt x="472887" y="383843"/>
                </a:lnTo>
                <a:lnTo>
                  <a:pt x="502068" y="354663"/>
                </a:lnTo>
                <a:lnTo>
                  <a:pt x="521217" y="317686"/>
                </a:lnTo>
                <a:lnTo>
                  <a:pt x="528096" y="275149"/>
                </a:lnTo>
                <a:lnTo>
                  <a:pt x="521217" y="232613"/>
                </a:lnTo>
                <a:lnTo>
                  <a:pt x="502068" y="195636"/>
                </a:lnTo>
                <a:lnTo>
                  <a:pt x="472887" y="166455"/>
                </a:lnTo>
                <a:lnTo>
                  <a:pt x="435910" y="147306"/>
                </a:lnTo>
                <a:lnTo>
                  <a:pt x="393374" y="140427"/>
                </a:lnTo>
                <a:close/>
              </a:path>
            </a:pathLst>
          </a:custGeom>
          <a:solidFill>
            <a:srgbClr val="E625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AB5691B-F384-406B-B285-CB5F1754B1FC}"/>
              </a:ext>
            </a:extLst>
          </p:cNvPr>
          <p:cNvSpPr/>
          <p:nvPr/>
        </p:nvSpPr>
        <p:spPr>
          <a:xfrm>
            <a:off x="4962777" y="2998731"/>
            <a:ext cx="16906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buClr>
                <a:srgbClr val="006CB5"/>
              </a:buClr>
              <a:tabLst>
                <a:tab pos="190500" algn="l"/>
              </a:tabLst>
            </a:pPr>
            <a:r>
              <a:rPr lang="en-US" sz="1400" b="1" dirty="0">
                <a:solidFill>
                  <a:schemeClr val="bg1"/>
                </a:solidFill>
                <a:cs typeface="Times New Roman" pitchFamily="18" charset="0"/>
              </a:rPr>
              <a:t>IT-</a:t>
            </a:r>
            <a:r>
              <a:rPr lang="ru-RU" sz="1400" b="1" dirty="0">
                <a:solidFill>
                  <a:schemeClr val="bg1"/>
                </a:solidFill>
                <a:cs typeface="Times New Roman" pitchFamily="18" charset="0"/>
              </a:rPr>
              <a:t>ОХЛАЖДЕНИЕ</a:t>
            </a: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DCE07865-1AD4-4F1E-8B42-F83457020F42}"/>
              </a:ext>
            </a:extLst>
          </p:cNvPr>
          <p:cNvSpPr/>
          <p:nvPr/>
        </p:nvSpPr>
        <p:spPr>
          <a:xfrm>
            <a:off x="4143284" y="4504872"/>
            <a:ext cx="2660766" cy="452640"/>
          </a:xfrm>
          <a:custGeom>
            <a:avLst/>
            <a:gdLst/>
            <a:ahLst/>
            <a:cxnLst/>
            <a:rect l="l" t="t" r="r" b="b"/>
            <a:pathLst>
              <a:path w="3053079" h="550545">
                <a:moveTo>
                  <a:pt x="2902064" y="0"/>
                </a:moveTo>
                <a:lnTo>
                  <a:pt x="150780" y="0"/>
                </a:lnTo>
                <a:lnTo>
                  <a:pt x="103254" y="7719"/>
                </a:lnTo>
                <a:lnTo>
                  <a:pt x="61880" y="29191"/>
                </a:lnTo>
                <a:lnTo>
                  <a:pt x="29191" y="61880"/>
                </a:lnTo>
                <a:lnTo>
                  <a:pt x="7719" y="103254"/>
                </a:lnTo>
                <a:lnTo>
                  <a:pt x="0" y="150780"/>
                </a:lnTo>
                <a:lnTo>
                  <a:pt x="0" y="399518"/>
                </a:lnTo>
                <a:lnTo>
                  <a:pt x="7719" y="447044"/>
                </a:lnTo>
                <a:lnTo>
                  <a:pt x="29191" y="488419"/>
                </a:lnTo>
                <a:lnTo>
                  <a:pt x="61880" y="521108"/>
                </a:lnTo>
                <a:lnTo>
                  <a:pt x="103254" y="542579"/>
                </a:lnTo>
                <a:lnTo>
                  <a:pt x="150780" y="550299"/>
                </a:lnTo>
                <a:lnTo>
                  <a:pt x="2902064" y="550299"/>
                </a:lnTo>
                <a:lnTo>
                  <a:pt x="2949595" y="542579"/>
                </a:lnTo>
                <a:lnTo>
                  <a:pt x="2990970" y="521108"/>
                </a:lnTo>
                <a:lnTo>
                  <a:pt x="3023657" y="488419"/>
                </a:lnTo>
                <a:lnTo>
                  <a:pt x="3035427" y="465736"/>
                </a:lnTo>
                <a:lnTo>
                  <a:pt x="393374" y="465736"/>
                </a:lnTo>
                <a:lnTo>
                  <a:pt x="349726" y="460694"/>
                </a:lnTo>
                <a:lnTo>
                  <a:pt x="309630" y="446336"/>
                </a:lnTo>
                <a:lnTo>
                  <a:pt x="274240" y="423815"/>
                </a:lnTo>
                <a:lnTo>
                  <a:pt x="244708" y="394283"/>
                </a:lnTo>
                <a:lnTo>
                  <a:pt x="222187" y="358893"/>
                </a:lnTo>
                <a:lnTo>
                  <a:pt x="207829" y="318797"/>
                </a:lnTo>
                <a:lnTo>
                  <a:pt x="202787" y="275149"/>
                </a:lnTo>
                <a:lnTo>
                  <a:pt x="207829" y="231501"/>
                </a:lnTo>
                <a:lnTo>
                  <a:pt x="222187" y="191406"/>
                </a:lnTo>
                <a:lnTo>
                  <a:pt x="244708" y="156016"/>
                </a:lnTo>
                <a:lnTo>
                  <a:pt x="274240" y="126484"/>
                </a:lnTo>
                <a:lnTo>
                  <a:pt x="309630" y="103963"/>
                </a:lnTo>
                <a:lnTo>
                  <a:pt x="349726" y="89605"/>
                </a:lnTo>
                <a:lnTo>
                  <a:pt x="393374" y="84562"/>
                </a:lnTo>
                <a:lnTo>
                  <a:pt x="3035427" y="84562"/>
                </a:lnTo>
                <a:lnTo>
                  <a:pt x="3023657" y="61880"/>
                </a:lnTo>
                <a:lnTo>
                  <a:pt x="2990970" y="29191"/>
                </a:lnTo>
                <a:lnTo>
                  <a:pt x="2949595" y="7719"/>
                </a:lnTo>
                <a:lnTo>
                  <a:pt x="2902064" y="0"/>
                </a:lnTo>
                <a:close/>
              </a:path>
              <a:path w="3053079" h="550545">
                <a:moveTo>
                  <a:pt x="3035427" y="84562"/>
                </a:moveTo>
                <a:lnTo>
                  <a:pt x="393374" y="84562"/>
                </a:lnTo>
                <a:lnTo>
                  <a:pt x="437022" y="89605"/>
                </a:lnTo>
                <a:lnTo>
                  <a:pt x="477117" y="103963"/>
                </a:lnTo>
                <a:lnTo>
                  <a:pt x="512507" y="126484"/>
                </a:lnTo>
                <a:lnTo>
                  <a:pt x="542039" y="156016"/>
                </a:lnTo>
                <a:lnTo>
                  <a:pt x="564561" y="191406"/>
                </a:lnTo>
                <a:lnTo>
                  <a:pt x="578919" y="231501"/>
                </a:lnTo>
                <a:lnTo>
                  <a:pt x="583961" y="275149"/>
                </a:lnTo>
                <a:lnTo>
                  <a:pt x="578919" y="318797"/>
                </a:lnTo>
                <a:lnTo>
                  <a:pt x="564561" y="358893"/>
                </a:lnTo>
                <a:lnTo>
                  <a:pt x="542039" y="394283"/>
                </a:lnTo>
                <a:lnTo>
                  <a:pt x="512507" y="423815"/>
                </a:lnTo>
                <a:lnTo>
                  <a:pt x="477117" y="446336"/>
                </a:lnTo>
                <a:lnTo>
                  <a:pt x="437022" y="460694"/>
                </a:lnTo>
                <a:lnTo>
                  <a:pt x="393374" y="465736"/>
                </a:lnTo>
                <a:lnTo>
                  <a:pt x="3035427" y="465736"/>
                </a:lnTo>
                <a:lnTo>
                  <a:pt x="3045126" y="447044"/>
                </a:lnTo>
                <a:lnTo>
                  <a:pt x="3052845" y="399518"/>
                </a:lnTo>
                <a:lnTo>
                  <a:pt x="3052845" y="150780"/>
                </a:lnTo>
                <a:lnTo>
                  <a:pt x="3045126" y="103254"/>
                </a:lnTo>
                <a:lnTo>
                  <a:pt x="3035427" y="84562"/>
                </a:lnTo>
                <a:close/>
              </a:path>
              <a:path w="3053079" h="550545">
                <a:moveTo>
                  <a:pt x="393374" y="140427"/>
                </a:moveTo>
                <a:lnTo>
                  <a:pt x="350836" y="147306"/>
                </a:lnTo>
                <a:lnTo>
                  <a:pt x="313856" y="166455"/>
                </a:lnTo>
                <a:lnTo>
                  <a:pt x="284672" y="195636"/>
                </a:lnTo>
                <a:lnTo>
                  <a:pt x="265520" y="232613"/>
                </a:lnTo>
                <a:lnTo>
                  <a:pt x="258639" y="275149"/>
                </a:lnTo>
                <a:lnTo>
                  <a:pt x="265520" y="317686"/>
                </a:lnTo>
                <a:lnTo>
                  <a:pt x="284672" y="354663"/>
                </a:lnTo>
                <a:lnTo>
                  <a:pt x="313856" y="383843"/>
                </a:lnTo>
                <a:lnTo>
                  <a:pt x="350836" y="402992"/>
                </a:lnTo>
                <a:lnTo>
                  <a:pt x="393374" y="409872"/>
                </a:lnTo>
                <a:lnTo>
                  <a:pt x="435910" y="402992"/>
                </a:lnTo>
                <a:lnTo>
                  <a:pt x="472887" y="383843"/>
                </a:lnTo>
                <a:lnTo>
                  <a:pt x="502068" y="354663"/>
                </a:lnTo>
                <a:lnTo>
                  <a:pt x="521217" y="317686"/>
                </a:lnTo>
                <a:lnTo>
                  <a:pt x="528096" y="275149"/>
                </a:lnTo>
                <a:lnTo>
                  <a:pt x="521217" y="232613"/>
                </a:lnTo>
                <a:lnTo>
                  <a:pt x="502068" y="195636"/>
                </a:lnTo>
                <a:lnTo>
                  <a:pt x="472887" y="166455"/>
                </a:lnTo>
                <a:lnTo>
                  <a:pt x="435910" y="147306"/>
                </a:lnTo>
                <a:lnTo>
                  <a:pt x="393374" y="140427"/>
                </a:lnTo>
                <a:close/>
              </a:path>
            </a:pathLst>
          </a:custGeom>
          <a:solidFill>
            <a:srgbClr val="E625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5CDA3A0-9185-4A31-88B9-CE486DD11A02}"/>
              </a:ext>
            </a:extLst>
          </p:cNvPr>
          <p:cNvSpPr/>
          <p:nvPr/>
        </p:nvSpPr>
        <p:spPr>
          <a:xfrm>
            <a:off x="4647341" y="4577727"/>
            <a:ext cx="11317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buClr>
                <a:srgbClr val="006CB5"/>
              </a:buClr>
              <a:tabLst>
                <a:tab pos="190500" algn="l"/>
              </a:tabLst>
            </a:pPr>
            <a:r>
              <a:rPr lang="en-US" sz="1400" b="1" dirty="0">
                <a:solidFill>
                  <a:schemeClr val="bg1"/>
                </a:solidFill>
                <a:cs typeface="Times New Roman" pitchFamily="18" charset="0"/>
              </a:rPr>
              <a:t>IT-</a:t>
            </a:r>
            <a:r>
              <a:rPr lang="ru-RU" sz="1400" b="1" dirty="0">
                <a:solidFill>
                  <a:schemeClr val="bg1"/>
                </a:solidFill>
                <a:cs typeface="Times New Roman" pitchFamily="18" charset="0"/>
              </a:rPr>
              <a:t>СТОЙКИ</a:t>
            </a:r>
          </a:p>
        </p:txBody>
      </p:sp>
      <p:sp>
        <p:nvSpPr>
          <p:cNvPr id="27" name="object 3">
            <a:extLst>
              <a:ext uri="{FF2B5EF4-FFF2-40B4-BE49-F238E27FC236}">
                <a16:creationId xmlns:a16="http://schemas.microsoft.com/office/drawing/2014/main" id="{3F64ACD2-B236-40FF-8235-8381221BC74C}"/>
              </a:ext>
            </a:extLst>
          </p:cNvPr>
          <p:cNvSpPr/>
          <p:nvPr/>
        </p:nvSpPr>
        <p:spPr>
          <a:xfrm>
            <a:off x="9231258" y="2826887"/>
            <a:ext cx="2510142" cy="452640"/>
          </a:xfrm>
          <a:custGeom>
            <a:avLst/>
            <a:gdLst/>
            <a:ahLst/>
            <a:cxnLst/>
            <a:rect l="l" t="t" r="r" b="b"/>
            <a:pathLst>
              <a:path w="3053079" h="550545">
                <a:moveTo>
                  <a:pt x="2902064" y="0"/>
                </a:moveTo>
                <a:lnTo>
                  <a:pt x="150780" y="0"/>
                </a:lnTo>
                <a:lnTo>
                  <a:pt x="103254" y="7719"/>
                </a:lnTo>
                <a:lnTo>
                  <a:pt x="61880" y="29191"/>
                </a:lnTo>
                <a:lnTo>
                  <a:pt x="29191" y="61880"/>
                </a:lnTo>
                <a:lnTo>
                  <a:pt x="7719" y="103254"/>
                </a:lnTo>
                <a:lnTo>
                  <a:pt x="0" y="150780"/>
                </a:lnTo>
                <a:lnTo>
                  <a:pt x="0" y="399518"/>
                </a:lnTo>
                <a:lnTo>
                  <a:pt x="7719" y="447044"/>
                </a:lnTo>
                <a:lnTo>
                  <a:pt x="29191" y="488419"/>
                </a:lnTo>
                <a:lnTo>
                  <a:pt x="61880" y="521108"/>
                </a:lnTo>
                <a:lnTo>
                  <a:pt x="103254" y="542579"/>
                </a:lnTo>
                <a:lnTo>
                  <a:pt x="150780" y="550299"/>
                </a:lnTo>
                <a:lnTo>
                  <a:pt x="2902064" y="550299"/>
                </a:lnTo>
                <a:lnTo>
                  <a:pt x="2949595" y="542579"/>
                </a:lnTo>
                <a:lnTo>
                  <a:pt x="2990970" y="521108"/>
                </a:lnTo>
                <a:lnTo>
                  <a:pt x="3023657" y="488419"/>
                </a:lnTo>
                <a:lnTo>
                  <a:pt x="3035427" y="465736"/>
                </a:lnTo>
                <a:lnTo>
                  <a:pt x="393374" y="465736"/>
                </a:lnTo>
                <a:lnTo>
                  <a:pt x="349726" y="460694"/>
                </a:lnTo>
                <a:lnTo>
                  <a:pt x="309630" y="446336"/>
                </a:lnTo>
                <a:lnTo>
                  <a:pt x="274240" y="423815"/>
                </a:lnTo>
                <a:lnTo>
                  <a:pt x="244708" y="394283"/>
                </a:lnTo>
                <a:lnTo>
                  <a:pt x="222187" y="358893"/>
                </a:lnTo>
                <a:lnTo>
                  <a:pt x="207829" y="318797"/>
                </a:lnTo>
                <a:lnTo>
                  <a:pt x="202787" y="275149"/>
                </a:lnTo>
                <a:lnTo>
                  <a:pt x="207829" y="231501"/>
                </a:lnTo>
                <a:lnTo>
                  <a:pt x="222187" y="191406"/>
                </a:lnTo>
                <a:lnTo>
                  <a:pt x="244708" y="156016"/>
                </a:lnTo>
                <a:lnTo>
                  <a:pt x="274240" y="126484"/>
                </a:lnTo>
                <a:lnTo>
                  <a:pt x="309630" y="103963"/>
                </a:lnTo>
                <a:lnTo>
                  <a:pt x="349726" y="89605"/>
                </a:lnTo>
                <a:lnTo>
                  <a:pt x="393374" y="84562"/>
                </a:lnTo>
                <a:lnTo>
                  <a:pt x="3035427" y="84562"/>
                </a:lnTo>
                <a:lnTo>
                  <a:pt x="3023657" y="61880"/>
                </a:lnTo>
                <a:lnTo>
                  <a:pt x="2990970" y="29191"/>
                </a:lnTo>
                <a:lnTo>
                  <a:pt x="2949595" y="7719"/>
                </a:lnTo>
                <a:lnTo>
                  <a:pt x="2902064" y="0"/>
                </a:lnTo>
                <a:close/>
              </a:path>
              <a:path w="3053079" h="550545">
                <a:moveTo>
                  <a:pt x="3035427" y="84562"/>
                </a:moveTo>
                <a:lnTo>
                  <a:pt x="393374" y="84562"/>
                </a:lnTo>
                <a:lnTo>
                  <a:pt x="437022" y="89605"/>
                </a:lnTo>
                <a:lnTo>
                  <a:pt x="477117" y="103963"/>
                </a:lnTo>
                <a:lnTo>
                  <a:pt x="512507" y="126484"/>
                </a:lnTo>
                <a:lnTo>
                  <a:pt x="542039" y="156016"/>
                </a:lnTo>
                <a:lnTo>
                  <a:pt x="564561" y="191406"/>
                </a:lnTo>
                <a:lnTo>
                  <a:pt x="578919" y="231501"/>
                </a:lnTo>
                <a:lnTo>
                  <a:pt x="583961" y="275149"/>
                </a:lnTo>
                <a:lnTo>
                  <a:pt x="578919" y="318797"/>
                </a:lnTo>
                <a:lnTo>
                  <a:pt x="564561" y="358893"/>
                </a:lnTo>
                <a:lnTo>
                  <a:pt x="542039" y="394283"/>
                </a:lnTo>
                <a:lnTo>
                  <a:pt x="512507" y="423815"/>
                </a:lnTo>
                <a:lnTo>
                  <a:pt x="477117" y="446336"/>
                </a:lnTo>
                <a:lnTo>
                  <a:pt x="437022" y="460694"/>
                </a:lnTo>
                <a:lnTo>
                  <a:pt x="393374" y="465736"/>
                </a:lnTo>
                <a:lnTo>
                  <a:pt x="3035427" y="465736"/>
                </a:lnTo>
                <a:lnTo>
                  <a:pt x="3045126" y="447044"/>
                </a:lnTo>
                <a:lnTo>
                  <a:pt x="3052845" y="399518"/>
                </a:lnTo>
                <a:lnTo>
                  <a:pt x="3052845" y="150780"/>
                </a:lnTo>
                <a:lnTo>
                  <a:pt x="3045126" y="103254"/>
                </a:lnTo>
                <a:lnTo>
                  <a:pt x="3035427" y="84562"/>
                </a:lnTo>
                <a:close/>
              </a:path>
              <a:path w="3053079" h="550545">
                <a:moveTo>
                  <a:pt x="393374" y="140427"/>
                </a:moveTo>
                <a:lnTo>
                  <a:pt x="350836" y="147306"/>
                </a:lnTo>
                <a:lnTo>
                  <a:pt x="313856" y="166455"/>
                </a:lnTo>
                <a:lnTo>
                  <a:pt x="284672" y="195636"/>
                </a:lnTo>
                <a:lnTo>
                  <a:pt x="265520" y="232613"/>
                </a:lnTo>
                <a:lnTo>
                  <a:pt x="258639" y="275149"/>
                </a:lnTo>
                <a:lnTo>
                  <a:pt x="265520" y="317686"/>
                </a:lnTo>
                <a:lnTo>
                  <a:pt x="284672" y="354663"/>
                </a:lnTo>
                <a:lnTo>
                  <a:pt x="313856" y="383843"/>
                </a:lnTo>
                <a:lnTo>
                  <a:pt x="350836" y="402992"/>
                </a:lnTo>
                <a:lnTo>
                  <a:pt x="393374" y="409872"/>
                </a:lnTo>
                <a:lnTo>
                  <a:pt x="435910" y="402992"/>
                </a:lnTo>
                <a:lnTo>
                  <a:pt x="472887" y="383843"/>
                </a:lnTo>
                <a:lnTo>
                  <a:pt x="502068" y="354663"/>
                </a:lnTo>
                <a:lnTo>
                  <a:pt x="521217" y="317686"/>
                </a:lnTo>
                <a:lnTo>
                  <a:pt x="528096" y="275149"/>
                </a:lnTo>
                <a:lnTo>
                  <a:pt x="521217" y="232613"/>
                </a:lnTo>
                <a:lnTo>
                  <a:pt x="502068" y="195636"/>
                </a:lnTo>
                <a:lnTo>
                  <a:pt x="472887" y="166455"/>
                </a:lnTo>
                <a:lnTo>
                  <a:pt x="435910" y="147306"/>
                </a:lnTo>
                <a:lnTo>
                  <a:pt x="393374" y="140427"/>
                </a:lnTo>
                <a:close/>
              </a:path>
            </a:pathLst>
          </a:custGeom>
          <a:solidFill>
            <a:srgbClr val="E625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5CD2CE8-88CF-4731-9C3D-02DB515B9264}"/>
              </a:ext>
            </a:extLst>
          </p:cNvPr>
          <p:cNvSpPr/>
          <p:nvPr/>
        </p:nvSpPr>
        <p:spPr>
          <a:xfrm>
            <a:off x="9735314" y="2898895"/>
            <a:ext cx="16722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buClr>
                <a:srgbClr val="006CB5"/>
              </a:buClr>
              <a:tabLst>
                <a:tab pos="190500" algn="l"/>
              </a:tabLst>
            </a:pPr>
            <a:r>
              <a:rPr lang="en-US" sz="1400" b="1" dirty="0">
                <a:solidFill>
                  <a:schemeClr val="bg1"/>
                </a:solidFill>
                <a:cs typeface="Times New Roman" pitchFamily="18" charset="0"/>
              </a:rPr>
              <a:t>IT-</a:t>
            </a:r>
            <a:r>
              <a:rPr lang="ru-RU" sz="1400" b="1" dirty="0">
                <a:solidFill>
                  <a:schemeClr val="bg1"/>
                </a:solidFill>
                <a:cs typeface="Times New Roman" pitchFamily="18" charset="0"/>
              </a:rPr>
              <a:t>МОНИТОРИНГ</a:t>
            </a:r>
          </a:p>
        </p:txBody>
      </p:sp>
      <p:sp>
        <p:nvSpPr>
          <p:cNvPr id="29" name="object 3">
            <a:extLst>
              <a:ext uri="{FF2B5EF4-FFF2-40B4-BE49-F238E27FC236}">
                <a16:creationId xmlns:a16="http://schemas.microsoft.com/office/drawing/2014/main" id="{F9EADF73-6667-4543-A507-E6DBE8936064}"/>
              </a:ext>
            </a:extLst>
          </p:cNvPr>
          <p:cNvSpPr/>
          <p:nvPr/>
        </p:nvSpPr>
        <p:spPr>
          <a:xfrm>
            <a:off x="8480483" y="3631942"/>
            <a:ext cx="2510142" cy="452640"/>
          </a:xfrm>
          <a:custGeom>
            <a:avLst/>
            <a:gdLst/>
            <a:ahLst/>
            <a:cxnLst/>
            <a:rect l="l" t="t" r="r" b="b"/>
            <a:pathLst>
              <a:path w="3053079" h="550545">
                <a:moveTo>
                  <a:pt x="2902064" y="0"/>
                </a:moveTo>
                <a:lnTo>
                  <a:pt x="150780" y="0"/>
                </a:lnTo>
                <a:lnTo>
                  <a:pt x="103254" y="7719"/>
                </a:lnTo>
                <a:lnTo>
                  <a:pt x="61880" y="29191"/>
                </a:lnTo>
                <a:lnTo>
                  <a:pt x="29191" y="61880"/>
                </a:lnTo>
                <a:lnTo>
                  <a:pt x="7719" y="103254"/>
                </a:lnTo>
                <a:lnTo>
                  <a:pt x="0" y="150780"/>
                </a:lnTo>
                <a:lnTo>
                  <a:pt x="0" y="399518"/>
                </a:lnTo>
                <a:lnTo>
                  <a:pt x="7719" y="447044"/>
                </a:lnTo>
                <a:lnTo>
                  <a:pt x="29191" y="488419"/>
                </a:lnTo>
                <a:lnTo>
                  <a:pt x="61880" y="521108"/>
                </a:lnTo>
                <a:lnTo>
                  <a:pt x="103254" y="542579"/>
                </a:lnTo>
                <a:lnTo>
                  <a:pt x="150780" y="550299"/>
                </a:lnTo>
                <a:lnTo>
                  <a:pt x="2902064" y="550299"/>
                </a:lnTo>
                <a:lnTo>
                  <a:pt x="2949595" y="542579"/>
                </a:lnTo>
                <a:lnTo>
                  <a:pt x="2990970" y="521108"/>
                </a:lnTo>
                <a:lnTo>
                  <a:pt x="3023657" y="488419"/>
                </a:lnTo>
                <a:lnTo>
                  <a:pt x="3035427" y="465736"/>
                </a:lnTo>
                <a:lnTo>
                  <a:pt x="393374" y="465736"/>
                </a:lnTo>
                <a:lnTo>
                  <a:pt x="349726" y="460694"/>
                </a:lnTo>
                <a:lnTo>
                  <a:pt x="309630" y="446336"/>
                </a:lnTo>
                <a:lnTo>
                  <a:pt x="274240" y="423815"/>
                </a:lnTo>
                <a:lnTo>
                  <a:pt x="244708" y="394283"/>
                </a:lnTo>
                <a:lnTo>
                  <a:pt x="222187" y="358893"/>
                </a:lnTo>
                <a:lnTo>
                  <a:pt x="207829" y="318797"/>
                </a:lnTo>
                <a:lnTo>
                  <a:pt x="202787" y="275149"/>
                </a:lnTo>
                <a:lnTo>
                  <a:pt x="207829" y="231501"/>
                </a:lnTo>
                <a:lnTo>
                  <a:pt x="222187" y="191406"/>
                </a:lnTo>
                <a:lnTo>
                  <a:pt x="244708" y="156016"/>
                </a:lnTo>
                <a:lnTo>
                  <a:pt x="274240" y="126484"/>
                </a:lnTo>
                <a:lnTo>
                  <a:pt x="309630" y="103963"/>
                </a:lnTo>
                <a:lnTo>
                  <a:pt x="349726" y="89605"/>
                </a:lnTo>
                <a:lnTo>
                  <a:pt x="393374" y="84562"/>
                </a:lnTo>
                <a:lnTo>
                  <a:pt x="3035427" y="84562"/>
                </a:lnTo>
                <a:lnTo>
                  <a:pt x="3023657" y="61880"/>
                </a:lnTo>
                <a:lnTo>
                  <a:pt x="2990970" y="29191"/>
                </a:lnTo>
                <a:lnTo>
                  <a:pt x="2949595" y="7719"/>
                </a:lnTo>
                <a:lnTo>
                  <a:pt x="2902064" y="0"/>
                </a:lnTo>
                <a:close/>
              </a:path>
              <a:path w="3053079" h="550545">
                <a:moveTo>
                  <a:pt x="3035427" y="84562"/>
                </a:moveTo>
                <a:lnTo>
                  <a:pt x="393374" y="84562"/>
                </a:lnTo>
                <a:lnTo>
                  <a:pt x="437022" y="89605"/>
                </a:lnTo>
                <a:lnTo>
                  <a:pt x="477117" y="103963"/>
                </a:lnTo>
                <a:lnTo>
                  <a:pt x="512507" y="126484"/>
                </a:lnTo>
                <a:lnTo>
                  <a:pt x="542039" y="156016"/>
                </a:lnTo>
                <a:lnTo>
                  <a:pt x="564561" y="191406"/>
                </a:lnTo>
                <a:lnTo>
                  <a:pt x="578919" y="231501"/>
                </a:lnTo>
                <a:lnTo>
                  <a:pt x="583961" y="275149"/>
                </a:lnTo>
                <a:lnTo>
                  <a:pt x="578919" y="318797"/>
                </a:lnTo>
                <a:lnTo>
                  <a:pt x="564561" y="358893"/>
                </a:lnTo>
                <a:lnTo>
                  <a:pt x="542039" y="394283"/>
                </a:lnTo>
                <a:lnTo>
                  <a:pt x="512507" y="423815"/>
                </a:lnTo>
                <a:lnTo>
                  <a:pt x="477117" y="446336"/>
                </a:lnTo>
                <a:lnTo>
                  <a:pt x="437022" y="460694"/>
                </a:lnTo>
                <a:lnTo>
                  <a:pt x="393374" y="465736"/>
                </a:lnTo>
                <a:lnTo>
                  <a:pt x="3035427" y="465736"/>
                </a:lnTo>
                <a:lnTo>
                  <a:pt x="3045126" y="447044"/>
                </a:lnTo>
                <a:lnTo>
                  <a:pt x="3052845" y="399518"/>
                </a:lnTo>
                <a:lnTo>
                  <a:pt x="3052845" y="150780"/>
                </a:lnTo>
                <a:lnTo>
                  <a:pt x="3045126" y="103254"/>
                </a:lnTo>
                <a:lnTo>
                  <a:pt x="3035427" y="84562"/>
                </a:lnTo>
                <a:close/>
              </a:path>
              <a:path w="3053079" h="550545">
                <a:moveTo>
                  <a:pt x="393374" y="140427"/>
                </a:moveTo>
                <a:lnTo>
                  <a:pt x="350836" y="147306"/>
                </a:lnTo>
                <a:lnTo>
                  <a:pt x="313856" y="166455"/>
                </a:lnTo>
                <a:lnTo>
                  <a:pt x="284672" y="195636"/>
                </a:lnTo>
                <a:lnTo>
                  <a:pt x="265520" y="232613"/>
                </a:lnTo>
                <a:lnTo>
                  <a:pt x="258639" y="275149"/>
                </a:lnTo>
                <a:lnTo>
                  <a:pt x="265520" y="317686"/>
                </a:lnTo>
                <a:lnTo>
                  <a:pt x="284672" y="354663"/>
                </a:lnTo>
                <a:lnTo>
                  <a:pt x="313856" y="383843"/>
                </a:lnTo>
                <a:lnTo>
                  <a:pt x="350836" y="402992"/>
                </a:lnTo>
                <a:lnTo>
                  <a:pt x="393374" y="409872"/>
                </a:lnTo>
                <a:lnTo>
                  <a:pt x="435910" y="402992"/>
                </a:lnTo>
                <a:lnTo>
                  <a:pt x="472887" y="383843"/>
                </a:lnTo>
                <a:lnTo>
                  <a:pt x="502068" y="354663"/>
                </a:lnTo>
                <a:lnTo>
                  <a:pt x="521217" y="317686"/>
                </a:lnTo>
                <a:lnTo>
                  <a:pt x="528096" y="275149"/>
                </a:lnTo>
                <a:lnTo>
                  <a:pt x="521217" y="232613"/>
                </a:lnTo>
                <a:lnTo>
                  <a:pt x="502068" y="195636"/>
                </a:lnTo>
                <a:lnTo>
                  <a:pt x="472887" y="166455"/>
                </a:lnTo>
                <a:lnTo>
                  <a:pt x="435910" y="147306"/>
                </a:lnTo>
                <a:lnTo>
                  <a:pt x="393374" y="140427"/>
                </a:lnTo>
                <a:close/>
              </a:path>
            </a:pathLst>
          </a:custGeom>
          <a:solidFill>
            <a:srgbClr val="E625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68217ED-609F-4C4F-947C-4925FD1F5F24}"/>
              </a:ext>
            </a:extLst>
          </p:cNvPr>
          <p:cNvSpPr/>
          <p:nvPr/>
        </p:nvSpPr>
        <p:spPr>
          <a:xfrm>
            <a:off x="8975660" y="3693468"/>
            <a:ext cx="19097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buClr>
                <a:srgbClr val="006CB5"/>
              </a:buClr>
              <a:tabLst>
                <a:tab pos="190500" algn="l"/>
              </a:tabLst>
            </a:pPr>
            <a:r>
              <a:rPr lang="en-US" sz="1400" b="1" dirty="0">
                <a:solidFill>
                  <a:schemeClr val="bg1"/>
                </a:solidFill>
                <a:cs typeface="Times New Roman" pitchFamily="18" charset="0"/>
              </a:rPr>
              <a:t>IT-</a:t>
            </a:r>
            <a:r>
              <a:rPr lang="ru-RU" sz="1400" b="1" dirty="0">
                <a:solidFill>
                  <a:schemeClr val="bg1"/>
                </a:solidFill>
                <a:cs typeface="Times New Roman" pitchFamily="18" charset="0"/>
              </a:rPr>
              <a:t>БЕЗОПАСНОСТЬ</a:t>
            </a:r>
          </a:p>
        </p:txBody>
      </p:sp>
      <p:sp>
        <p:nvSpPr>
          <p:cNvPr id="31" name="object 3">
            <a:extLst>
              <a:ext uri="{FF2B5EF4-FFF2-40B4-BE49-F238E27FC236}">
                <a16:creationId xmlns:a16="http://schemas.microsoft.com/office/drawing/2014/main" id="{FE51499F-6382-459F-B112-8EBF52AF2EC6}"/>
              </a:ext>
            </a:extLst>
          </p:cNvPr>
          <p:cNvSpPr/>
          <p:nvPr/>
        </p:nvSpPr>
        <p:spPr>
          <a:xfrm>
            <a:off x="8981255" y="4577727"/>
            <a:ext cx="2510142" cy="452640"/>
          </a:xfrm>
          <a:custGeom>
            <a:avLst/>
            <a:gdLst/>
            <a:ahLst/>
            <a:cxnLst/>
            <a:rect l="l" t="t" r="r" b="b"/>
            <a:pathLst>
              <a:path w="3053079" h="550545">
                <a:moveTo>
                  <a:pt x="2902064" y="0"/>
                </a:moveTo>
                <a:lnTo>
                  <a:pt x="150780" y="0"/>
                </a:lnTo>
                <a:lnTo>
                  <a:pt x="103254" y="7719"/>
                </a:lnTo>
                <a:lnTo>
                  <a:pt x="61880" y="29191"/>
                </a:lnTo>
                <a:lnTo>
                  <a:pt x="29191" y="61880"/>
                </a:lnTo>
                <a:lnTo>
                  <a:pt x="7719" y="103254"/>
                </a:lnTo>
                <a:lnTo>
                  <a:pt x="0" y="150780"/>
                </a:lnTo>
                <a:lnTo>
                  <a:pt x="0" y="399518"/>
                </a:lnTo>
                <a:lnTo>
                  <a:pt x="7719" y="447044"/>
                </a:lnTo>
                <a:lnTo>
                  <a:pt x="29191" y="488419"/>
                </a:lnTo>
                <a:lnTo>
                  <a:pt x="61880" y="521108"/>
                </a:lnTo>
                <a:lnTo>
                  <a:pt x="103254" y="542579"/>
                </a:lnTo>
                <a:lnTo>
                  <a:pt x="150780" y="550299"/>
                </a:lnTo>
                <a:lnTo>
                  <a:pt x="2902064" y="550299"/>
                </a:lnTo>
                <a:lnTo>
                  <a:pt x="2949595" y="542579"/>
                </a:lnTo>
                <a:lnTo>
                  <a:pt x="2990970" y="521108"/>
                </a:lnTo>
                <a:lnTo>
                  <a:pt x="3023657" y="488419"/>
                </a:lnTo>
                <a:lnTo>
                  <a:pt x="3035427" y="465736"/>
                </a:lnTo>
                <a:lnTo>
                  <a:pt x="393374" y="465736"/>
                </a:lnTo>
                <a:lnTo>
                  <a:pt x="349726" y="460694"/>
                </a:lnTo>
                <a:lnTo>
                  <a:pt x="309630" y="446336"/>
                </a:lnTo>
                <a:lnTo>
                  <a:pt x="274240" y="423815"/>
                </a:lnTo>
                <a:lnTo>
                  <a:pt x="244708" y="394283"/>
                </a:lnTo>
                <a:lnTo>
                  <a:pt x="222187" y="358893"/>
                </a:lnTo>
                <a:lnTo>
                  <a:pt x="207829" y="318797"/>
                </a:lnTo>
                <a:lnTo>
                  <a:pt x="202787" y="275149"/>
                </a:lnTo>
                <a:lnTo>
                  <a:pt x="207829" y="231501"/>
                </a:lnTo>
                <a:lnTo>
                  <a:pt x="222187" y="191406"/>
                </a:lnTo>
                <a:lnTo>
                  <a:pt x="244708" y="156016"/>
                </a:lnTo>
                <a:lnTo>
                  <a:pt x="274240" y="126484"/>
                </a:lnTo>
                <a:lnTo>
                  <a:pt x="309630" y="103963"/>
                </a:lnTo>
                <a:lnTo>
                  <a:pt x="349726" y="89605"/>
                </a:lnTo>
                <a:lnTo>
                  <a:pt x="393374" y="84562"/>
                </a:lnTo>
                <a:lnTo>
                  <a:pt x="3035427" y="84562"/>
                </a:lnTo>
                <a:lnTo>
                  <a:pt x="3023657" y="61880"/>
                </a:lnTo>
                <a:lnTo>
                  <a:pt x="2990970" y="29191"/>
                </a:lnTo>
                <a:lnTo>
                  <a:pt x="2949595" y="7719"/>
                </a:lnTo>
                <a:lnTo>
                  <a:pt x="2902064" y="0"/>
                </a:lnTo>
                <a:close/>
              </a:path>
              <a:path w="3053079" h="550545">
                <a:moveTo>
                  <a:pt x="3035427" y="84562"/>
                </a:moveTo>
                <a:lnTo>
                  <a:pt x="393374" y="84562"/>
                </a:lnTo>
                <a:lnTo>
                  <a:pt x="437022" y="89605"/>
                </a:lnTo>
                <a:lnTo>
                  <a:pt x="477117" y="103963"/>
                </a:lnTo>
                <a:lnTo>
                  <a:pt x="512507" y="126484"/>
                </a:lnTo>
                <a:lnTo>
                  <a:pt x="542039" y="156016"/>
                </a:lnTo>
                <a:lnTo>
                  <a:pt x="564561" y="191406"/>
                </a:lnTo>
                <a:lnTo>
                  <a:pt x="578919" y="231501"/>
                </a:lnTo>
                <a:lnTo>
                  <a:pt x="583961" y="275149"/>
                </a:lnTo>
                <a:lnTo>
                  <a:pt x="578919" y="318797"/>
                </a:lnTo>
                <a:lnTo>
                  <a:pt x="564561" y="358893"/>
                </a:lnTo>
                <a:lnTo>
                  <a:pt x="542039" y="394283"/>
                </a:lnTo>
                <a:lnTo>
                  <a:pt x="512507" y="423815"/>
                </a:lnTo>
                <a:lnTo>
                  <a:pt x="477117" y="446336"/>
                </a:lnTo>
                <a:lnTo>
                  <a:pt x="437022" y="460694"/>
                </a:lnTo>
                <a:lnTo>
                  <a:pt x="393374" y="465736"/>
                </a:lnTo>
                <a:lnTo>
                  <a:pt x="3035427" y="465736"/>
                </a:lnTo>
                <a:lnTo>
                  <a:pt x="3045126" y="447044"/>
                </a:lnTo>
                <a:lnTo>
                  <a:pt x="3052845" y="399518"/>
                </a:lnTo>
                <a:lnTo>
                  <a:pt x="3052845" y="150780"/>
                </a:lnTo>
                <a:lnTo>
                  <a:pt x="3045126" y="103254"/>
                </a:lnTo>
                <a:lnTo>
                  <a:pt x="3035427" y="84562"/>
                </a:lnTo>
                <a:close/>
              </a:path>
              <a:path w="3053079" h="550545">
                <a:moveTo>
                  <a:pt x="393374" y="140427"/>
                </a:moveTo>
                <a:lnTo>
                  <a:pt x="350836" y="147306"/>
                </a:lnTo>
                <a:lnTo>
                  <a:pt x="313856" y="166455"/>
                </a:lnTo>
                <a:lnTo>
                  <a:pt x="284672" y="195636"/>
                </a:lnTo>
                <a:lnTo>
                  <a:pt x="265520" y="232613"/>
                </a:lnTo>
                <a:lnTo>
                  <a:pt x="258639" y="275149"/>
                </a:lnTo>
                <a:lnTo>
                  <a:pt x="265520" y="317686"/>
                </a:lnTo>
                <a:lnTo>
                  <a:pt x="284672" y="354663"/>
                </a:lnTo>
                <a:lnTo>
                  <a:pt x="313856" y="383843"/>
                </a:lnTo>
                <a:lnTo>
                  <a:pt x="350836" y="402992"/>
                </a:lnTo>
                <a:lnTo>
                  <a:pt x="393374" y="409872"/>
                </a:lnTo>
                <a:lnTo>
                  <a:pt x="435910" y="402992"/>
                </a:lnTo>
                <a:lnTo>
                  <a:pt x="472887" y="383843"/>
                </a:lnTo>
                <a:lnTo>
                  <a:pt x="502068" y="354663"/>
                </a:lnTo>
                <a:lnTo>
                  <a:pt x="521217" y="317686"/>
                </a:lnTo>
                <a:lnTo>
                  <a:pt x="528096" y="275149"/>
                </a:lnTo>
                <a:lnTo>
                  <a:pt x="521217" y="232613"/>
                </a:lnTo>
                <a:lnTo>
                  <a:pt x="502068" y="195636"/>
                </a:lnTo>
                <a:lnTo>
                  <a:pt x="472887" y="166455"/>
                </a:lnTo>
                <a:lnTo>
                  <a:pt x="435910" y="147306"/>
                </a:lnTo>
                <a:lnTo>
                  <a:pt x="393374" y="140427"/>
                </a:lnTo>
                <a:close/>
              </a:path>
            </a:pathLst>
          </a:custGeom>
          <a:solidFill>
            <a:srgbClr val="E625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8631F09-1C05-4A97-B533-E5A1CF2E7766}"/>
              </a:ext>
            </a:extLst>
          </p:cNvPr>
          <p:cNvSpPr/>
          <p:nvPr/>
        </p:nvSpPr>
        <p:spPr>
          <a:xfrm>
            <a:off x="9485311" y="4650582"/>
            <a:ext cx="12540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buClr>
                <a:srgbClr val="006CB5"/>
              </a:buClr>
              <a:tabLst>
                <a:tab pos="190500" algn="l"/>
              </a:tabLst>
            </a:pPr>
            <a:r>
              <a:rPr lang="en-US" sz="1400" b="1" dirty="0">
                <a:solidFill>
                  <a:schemeClr val="bg1"/>
                </a:solidFill>
                <a:cs typeface="Times New Roman" pitchFamily="18" charset="0"/>
              </a:rPr>
              <a:t>IT-</a:t>
            </a:r>
            <a:r>
              <a:rPr lang="ru-RU" sz="1400" b="1" dirty="0">
                <a:solidFill>
                  <a:schemeClr val="bg1"/>
                </a:solidFill>
                <a:cs typeface="Times New Roman" pitchFamily="18" charset="0"/>
              </a:rPr>
              <a:t>ПИТАНИЕ</a:t>
            </a:r>
          </a:p>
        </p:txBody>
      </p:sp>
      <p:pic>
        <p:nvPicPr>
          <p:cNvPr id="18" name="Picture 9" descr="T:\mtk\mak-mtk-int-ims\Vorlagen+Formulare\PowerPoint\PowerLine_16_9\R_Powerpoint_Titel+Inhaltseiten_Breitbild_338,67x190,5_GB-1.png">
            <a:extLst>
              <a:ext uri="{FF2B5EF4-FFF2-40B4-BE49-F238E27FC236}">
                <a16:creationId xmlns:a16="http://schemas.microsoft.com/office/drawing/2014/main" id="{D8137465-D720-43EA-9830-8DA63B1EC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69"/>
          <a:stretch/>
        </p:blipFill>
        <p:spPr bwMode="auto">
          <a:xfrm>
            <a:off x="1" y="5562828"/>
            <a:ext cx="12599988" cy="16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578" y="143272"/>
            <a:ext cx="9334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7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9B6B233-AEDC-4CF7-86FC-842AE1BE5C95}"/>
              </a:ext>
            </a:extLst>
          </p:cNvPr>
          <p:cNvGrpSpPr/>
          <p:nvPr/>
        </p:nvGrpSpPr>
        <p:grpSpPr>
          <a:xfrm>
            <a:off x="851559" y="1955380"/>
            <a:ext cx="10896870" cy="3288553"/>
            <a:chOff x="851559" y="2111302"/>
            <a:chExt cx="10896870" cy="3288553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A9575C76-A0EB-4B1E-BFDC-36614714C3E5}"/>
                </a:ext>
              </a:extLst>
            </p:cNvPr>
            <p:cNvSpPr/>
            <p:nvPr/>
          </p:nvSpPr>
          <p:spPr bwMode="auto">
            <a:xfrm>
              <a:off x="851559" y="2111302"/>
              <a:ext cx="10896870" cy="3288553"/>
            </a:xfrm>
            <a:prstGeom prst="rect">
              <a:avLst/>
            </a:prstGeom>
            <a:solidFill>
              <a:schemeClr val="tx1"/>
            </a:solidFill>
            <a:ln w="76200" algn="ctr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ru-RU" sz="1800" b="1" i="0" u="none" kern="0" baseline="0" dirty="0">
                <a:solidFill>
                  <a:srgbClr val="000000"/>
                </a:solidFill>
                <a:latin typeface="Arial"/>
                <a:ea typeface="ＭＳ Ｐゴシック" charset="-128"/>
              </a:endParaRPr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6432DDCD-EA8D-448F-88AA-9289828AAF3F}"/>
                </a:ext>
              </a:extLst>
            </p:cNvPr>
            <p:cNvSpPr/>
            <p:nvPr/>
          </p:nvSpPr>
          <p:spPr>
            <a:xfrm>
              <a:off x="1259434" y="2287137"/>
              <a:ext cx="9073008" cy="28315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800"/>
                </a:spcBef>
              </a:pPr>
              <a:r>
                <a:rPr lang="ru-RU" sz="2800" b="1" dirty="0">
                  <a:solidFill>
                    <a:schemeClr val="accent4"/>
                  </a:solidFill>
                </a:rPr>
                <a:t>25 млрд</a:t>
              </a:r>
              <a:r>
                <a:rPr lang="ru-RU" sz="2800" dirty="0">
                  <a:solidFill>
                    <a:schemeClr val="bg1"/>
                  </a:solidFill>
                </a:rPr>
                <a:t/>
              </a:r>
              <a:br>
                <a:rPr lang="ru-RU" sz="2800" dirty="0">
                  <a:solidFill>
                    <a:schemeClr val="bg1"/>
                  </a:solidFill>
                </a:rPr>
              </a:br>
              <a:r>
                <a:rPr lang="ru-RU" sz="1600" dirty="0">
                  <a:solidFill>
                    <a:schemeClr val="bg1"/>
                  </a:solidFill>
                </a:rPr>
                <a:t>подключенных к Интернету к 2020 г. (</a:t>
              </a:r>
              <a:r>
                <a:rPr lang="ru-RU" sz="1600" dirty="0" err="1">
                  <a:solidFill>
                    <a:schemeClr val="bg1"/>
                  </a:solidFill>
                </a:rPr>
                <a:t>Gartner</a:t>
              </a:r>
              <a:r>
                <a:rPr lang="ru-RU" sz="1600" dirty="0">
                  <a:solidFill>
                    <a:schemeClr val="bg1"/>
                  </a:solidFill>
                </a:rPr>
                <a:t>)</a:t>
              </a:r>
            </a:p>
            <a:p>
              <a:pPr>
                <a:spcBef>
                  <a:spcPts val="1800"/>
                </a:spcBef>
              </a:pPr>
              <a:r>
                <a:rPr lang="ru-RU" sz="2800" b="1" dirty="0">
                  <a:solidFill>
                    <a:schemeClr val="accent4"/>
                  </a:solidFill>
                </a:rPr>
                <a:t>75 млрд</a:t>
              </a:r>
              <a:r>
                <a:rPr lang="ru-RU" sz="2800" b="1" dirty="0">
                  <a:solidFill>
                    <a:srgbClr val="005CA9"/>
                  </a:solidFill>
                </a:rPr>
                <a:t/>
              </a:r>
              <a:br>
                <a:rPr lang="ru-RU" sz="2800" b="1" dirty="0">
                  <a:solidFill>
                    <a:srgbClr val="005CA9"/>
                  </a:solidFill>
                </a:rPr>
              </a:br>
              <a:r>
                <a:rPr lang="ru-RU" sz="1600" dirty="0" err="1">
                  <a:solidFill>
                    <a:schemeClr val="bg1"/>
                  </a:solidFill>
                </a:rPr>
                <a:t>IoT</a:t>
              </a:r>
              <a:r>
                <a:rPr lang="ru-RU" sz="1600" dirty="0">
                  <a:solidFill>
                    <a:schemeClr val="bg1"/>
                  </a:solidFill>
                </a:rPr>
                <a:t> устройств к 2020 г. (</a:t>
              </a:r>
              <a:r>
                <a:rPr lang="ru-RU" sz="1600" dirty="0" err="1">
                  <a:solidFill>
                    <a:schemeClr val="bg1"/>
                  </a:solidFill>
                </a:rPr>
                <a:t>Morgan</a:t>
              </a:r>
              <a:r>
                <a:rPr lang="ru-RU" sz="1600" dirty="0">
                  <a:solidFill>
                    <a:schemeClr val="bg1"/>
                  </a:solidFill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</a:rPr>
                <a:t>Stanley</a:t>
              </a:r>
              <a:r>
                <a:rPr lang="ru-RU" sz="1600" dirty="0">
                  <a:solidFill>
                    <a:schemeClr val="bg1"/>
                  </a:solidFill>
                </a:rPr>
                <a:t>)</a:t>
              </a:r>
            </a:p>
            <a:p>
              <a:pPr>
                <a:spcBef>
                  <a:spcPts val="1800"/>
                </a:spcBef>
              </a:pPr>
              <a:r>
                <a:rPr lang="ru-RU" sz="2800" b="1" dirty="0">
                  <a:solidFill>
                    <a:schemeClr val="accent4"/>
                  </a:solidFill>
                </a:rPr>
                <a:t>50 млрд</a:t>
              </a:r>
              <a:r>
                <a:rPr lang="ru-RU" sz="2800" b="1" dirty="0">
                  <a:solidFill>
                    <a:srgbClr val="005CA9"/>
                  </a:solidFill>
                </a:rPr>
                <a:t/>
              </a:r>
              <a:br>
                <a:rPr lang="ru-RU" sz="2800" b="1" dirty="0">
                  <a:solidFill>
                    <a:srgbClr val="005CA9"/>
                  </a:solidFill>
                </a:rPr>
              </a:br>
              <a:r>
                <a:rPr lang="ru-RU" sz="1600" dirty="0">
                  <a:solidFill>
                    <a:schemeClr val="bg1"/>
                  </a:solidFill>
                </a:rPr>
                <a:t>подключенных к Интернету устройств к 2020 г. </a:t>
              </a:r>
              <a:br>
                <a:rPr lang="ru-RU" sz="1600" dirty="0">
                  <a:solidFill>
                    <a:schemeClr val="bg1"/>
                  </a:solidFill>
                </a:rPr>
              </a:br>
              <a:r>
                <a:rPr lang="ru-RU" sz="1600" dirty="0">
                  <a:solidFill>
                    <a:schemeClr val="bg1"/>
                  </a:solidFill>
                </a:rPr>
                <a:t>(ABI </a:t>
              </a:r>
              <a:r>
                <a:rPr lang="ru-RU" sz="1600" dirty="0" err="1">
                  <a:solidFill>
                    <a:schemeClr val="bg1"/>
                  </a:solidFill>
                </a:rPr>
                <a:t>Research</a:t>
              </a:r>
              <a:r>
                <a:rPr lang="ru-RU" sz="16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7E12DA99-D8FD-46D0-89B8-6A72E97676BA}"/>
                </a:ext>
              </a:extLst>
            </p:cNvPr>
            <p:cNvSpPr/>
            <p:nvPr/>
          </p:nvSpPr>
          <p:spPr>
            <a:xfrm>
              <a:off x="6732042" y="2287137"/>
              <a:ext cx="4752528" cy="28315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800"/>
                </a:spcBef>
              </a:pPr>
              <a:r>
                <a:rPr lang="ru-RU" sz="2800" b="1" dirty="0">
                  <a:solidFill>
                    <a:schemeClr val="accent4"/>
                  </a:solidFill>
                </a:rPr>
                <a:t>19 млрд $</a:t>
              </a:r>
              <a:r>
                <a:rPr lang="ru-RU" sz="4000" b="1" dirty="0">
                  <a:solidFill>
                    <a:schemeClr val="accent4"/>
                  </a:solidFill>
                </a:rPr>
                <a:t/>
              </a:r>
              <a:br>
                <a:rPr lang="ru-RU" sz="4000" b="1" dirty="0">
                  <a:solidFill>
                    <a:schemeClr val="accent4"/>
                  </a:solidFill>
                </a:rPr>
              </a:br>
              <a:r>
                <a:rPr lang="ru-RU" sz="1600" dirty="0">
                  <a:solidFill>
                    <a:schemeClr val="bg1"/>
                  </a:solidFill>
                </a:rPr>
                <a:t>экономическое значение к 2020 г. (</a:t>
              </a:r>
              <a:r>
                <a:rPr lang="ru-RU" sz="1600" dirty="0" err="1">
                  <a:solidFill>
                    <a:schemeClr val="bg1"/>
                  </a:solidFill>
                </a:rPr>
                <a:t>Cisco</a:t>
              </a:r>
              <a:r>
                <a:rPr lang="ru-RU" sz="1600" dirty="0">
                  <a:solidFill>
                    <a:schemeClr val="bg1"/>
                  </a:solidFill>
                </a:rPr>
                <a:t>)</a:t>
              </a:r>
            </a:p>
            <a:p>
              <a:pPr>
                <a:spcBef>
                  <a:spcPts val="1800"/>
                </a:spcBef>
              </a:pPr>
              <a:r>
                <a:rPr lang="ru-RU" sz="2800" b="1" dirty="0">
                  <a:solidFill>
                    <a:schemeClr val="accent4"/>
                  </a:solidFill>
                </a:rPr>
                <a:t>8,9 млрд $</a:t>
              </a:r>
              <a:r>
                <a:rPr lang="ru-RU" sz="4000" b="1" dirty="0">
                  <a:solidFill>
                    <a:schemeClr val="accent4"/>
                  </a:solidFill>
                </a:rPr>
                <a:t/>
              </a:r>
              <a:br>
                <a:rPr lang="ru-RU" sz="4000" b="1" dirty="0">
                  <a:solidFill>
                    <a:schemeClr val="accent4"/>
                  </a:solidFill>
                </a:rPr>
              </a:br>
              <a:r>
                <a:rPr lang="ru-RU" sz="1600" dirty="0">
                  <a:solidFill>
                    <a:schemeClr val="bg1"/>
                  </a:solidFill>
                </a:rPr>
                <a:t>оборот на рынке к 2020 г. (IDC </a:t>
              </a:r>
              <a:r>
                <a:rPr lang="ru-RU" sz="1600" dirty="0" err="1">
                  <a:solidFill>
                    <a:schemeClr val="bg1"/>
                  </a:solidFill>
                </a:rPr>
                <a:t>Research</a:t>
              </a:r>
              <a:r>
                <a:rPr lang="ru-RU" sz="1600" dirty="0">
                  <a:solidFill>
                    <a:schemeClr val="bg1"/>
                  </a:solidFill>
                </a:rPr>
                <a:t>)</a:t>
              </a:r>
            </a:p>
            <a:p>
              <a:pPr>
                <a:spcBef>
                  <a:spcPts val="1800"/>
                </a:spcBef>
              </a:pPr>
              <a:r>
                <a:rPr lang="ru-RU" sz="2800" b="1" dirty="0">
                  <a:solidFill>
                    <a:schemeClr val="accent4"/>
                  </a:solidFill>
                </a:rPr>
                <a:t>26 млрд</a:t>
              </a:r>
              <a:r>
                <a:rPr lang="ru-RU" sz="4000" b="1" dirty="0">
                  <a:solidFill>
                    <a:srgbClr val="005CA9"/>
                  </a:solidFill>
                </a:rPr>
                <a:t/>
              </a:r>
              <a:br>
                <a:rPr lang="ru-RU" sz="4000" b="1" dirty="0">
                  <a:solidFill>
                    <a:srgbClr val="005CA9"/>
                  </a:solidFill>
                </a:rPr>
              </a:br>
              <a:r>
                <a:rPr lang="ru-RU" sz="1600" dirty="0">
                  <a:solidFill>
                    <a:schemeClr val="bg1"/>
                  </a:solidFill>
                </a:rPr>
                <a:t>подключенных к Интернету устройств к 2020 г. </a:t>
              </a:r>
              <a:br>
                <a:rPr lang="ru-RU" sz="1600" dirty="0">
                  <a:solidFill>
                    <a:schemeClr val="bg1"/>
                  </a:solidFill>
                </a:rPr>
              </a:br>
              <a:r>
                <a:rPr lang="ru-RU" sz="1600" dirty="0">
                  <a:solidFill>
                    <a:schemeClr val="bg1"/>
                  </a:solidFill>
                </a:rPr>
                <a:t>(</a:t>
              </a:r>
              <a:r>
                <a:rPr lang="ru-RU" sz="1600" dirty="0" err="1">
                  <a:solidFill>
                    <a:schemeClr val="bg1"/>
                  </a:solidFill>
                </a:rPr>
                <a:t>Ericsson</a:t>
              </a:r>
              <a:r>
                <a:rPr lang="ru-RU" sz="1600" dirty="0">
                  <a:solidFill>
                    <a:schemeClr val="bg1"/>
                  </a:solidFill>
                </a:rPr>
                <a:t>)</a:t>
              </a:r>
              <a:endParaRPr lang="ru-RU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Текст 5">
            <a:extLst>
              <a:ext uri="{FF2B5EF4-FFF2-40B4-BE49-F238E27FC236}">
                <a16:creationId xmlns:a16="http://schemas.microsoft.com/office/drawing/2014/main" id="{D518D14C-3FCB-4DCA-91FB-80A06D7281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7346" y="143273"/>
            <a:ext cx="11161239" cy="864095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2"/>
                </a:solidFill>
              </a:rPr>
              <a:t>Постоянный рост рынка	</a:t>
            </a:r>
            <a:endParaRPr lang="ru-RU" sz="2800" b="1" dirty="0">
              <a:solidFill>
                <a:schemeClr val="bg2"/>
              </a:solidFill>
            </a:endParaRPr>
          </a:p>
        </p:txBody>
      </p:sp>
      <p:pic>
        <p:nvPicPr>
          <p:cNvPr id="11" name="Picture 9" descr="T:\mtk\mak-mtk-int-ims\Vorlagen+Formulare\PowerPoint\PowerLine_16_9\R_Powerpoint_Titel+Inhaltseiten_Breitbild_338,67x190,5_GB-1.png">
            <a:extLst>
              <a:ext uri="{FF2B5EF4-FFF2-40B4-BE49-F238E27FC236}">
                <a16:creationId xmlns:a16="http://schemas.microsoft.com/office/drawing/2014/main" id="{E8EF1FC2-5536-4197-878D-0CF90380F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69"/>
          <a:stretch/>
        </p:blipFill>
        <p:spPr bwMode="auto">
          <a:xfrm>
            <a:off x="1" y="5562828"/>
            <a:ext cx="12599988" cy="16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578" y="143272"/>
            <a:ext cx="9334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04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9" descr="T:\mtk\mak-mtk-int-ims\Vorlagen+Formulare\PowerPoint\PowerLine_16_9\R_Powerpoint_Titel+Inhaltseiten_Breitbild_338,67x190,5_GB-1.png">
            <a:extLst>
              <a:ext uri="{FF2B5EF4-FFF2-40B4-BE49-F238E27FC236}">
                <a16:creationId xmlns:a16="http://schemas.microsoft.com/office/drawing/2014/main" id="{4C52D0EE-BE5F-4E00-8515-92357240F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69"/>
          <a:stretch/>
        </p:blipFill>
        <p:spPr bwMode="auto">
          <a:xfrm>
            <a:off x="1" y="5562828"/>
            <a:ext cx="12599988" cy="16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oliennummernplatzhalter 2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4587D82-1B6D-4160-8381-9A3CE49D8F70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18" name="Grafik 5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823"/>
          <a:stretch/>
        </p:blipFill>
        <p:spPr>
          <a:xfrm>
            <a:off x="0" y="1439416"/>
            <a:ext cx="12599988" cy="4536504"/>
          </a:xfrm>
          <a:prstGeom prst="rect">
            <a:avLst/>
          </a:prstGeom>
        </p:spPr>
      </p:pic>
      <p:sp>
        <p:nvSpPr>
          <p:cNvPr id="22" name="Текст 5">
            <a:extLst>
              <a:ext uri="{FF2B5EF4-FFF2-40B4-BE49-F238E27FC236}">
                <a16:creationId xmlns:a16="http://schemas.microsoft.com/office/drawing/2014/main" id="{D518D14C-3FCB-4DCA-91FB-80A06D7281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7346" y="143273"/>
            <a:ext cx="11161239" cy="864095"/>
          </a:xfrm>
        </p:spPr>
        <p:txBody>
          <a:bodyPr/>
          <a:lstStyle/>
          <a:p>
            <a:r>
              <a:rPr lang="ru-RU" altLang="de-DE" sz="2800" b="1" kern="0" dirty="0">
                <a:solidFill>
                  <a:schemeClr val="bg1"/>
                </a:solidFill>
              </a:rPr>
              <a:t>Рост во имя успешного будущего </a:t>
            </a:r>
            <a:r>
              <a:rPr lang="ru-RU" sz="2800" b="1" dirty="0" smtClean="0">
                <a:solidFill>
                  <a:schemeClr val="bg2"/>
                </a:solidFill>
              </a:rPr>
              <a:t>	</a:t>
            </a:r>
            <a:endParaRPr lang="ru-RU" sz="2800" b="1" dirty="0">
              <a:solidFill>
                <a:schemeClr val="bg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346" y="5562828"/>
            <a:ext cx="10957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Динамика оборота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Friedhelm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Loh</a:t>
            </a:r>
            <a:r>
              <a:rPr lang="en-US" sz="1800" dirty="0">
                <a:solidFill>
                  <a:schemeClr val="bg1"/>
                </a:solidFill>
              </a:rPr>
              <a:t> Group </a:t>
            </a:r>
            <a:r>
              <a:rPr lang="ru-RU" sz="1800" dirty="0">
                <a:solidFill>
                  <a:schemeClr val="bg1"/>
                </a:solidFill>
              </a:rPr>
              <a:t>с</a:t>
            </a:r>
            <a:r>
              <a:rPr lang="en-US" sz="1800" dirty="0">
                <a:solidFill>
                  <a:schemeClr val="bg1"/>
                </a:solidFill>
              </a:rPr>
              <a:t> 1974</a:t>
            </a:r>
            <a:r>
              <a:rPr lang="ru-RU" sz="1800" dirty="0">
                <a:solidFill>
                  <a:schemeClr val="bg1"/>
                </a:solidFill>
              </a:rPr>
              <a:t> г. по настоящее время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578" y="143272"/>
            <a:ext cx="9334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0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935360"/>
            <a:ext cx="12420674" cy="5472607"/>
            <a:chOff x="0" y="1160463"/>
            <a:chExt cx="9144000" cy="4248149"/>
          </a:xfrm>
        </p:grpSpPr>
        <p:pic>
          <p:nvPicPr>
            <p:cNvPr id="10" name="Grafik 50" descr="Rechenzentrum_kl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160463"/>
              <a:ext cx="9144000" cy="4248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Freeform 7"/>
            <p:cNvSpPr/>
            <p:nvPr/>
          </p:nvSpPr>
          <p:spPr>
            <a:xfrm>
              <a:off x="431800" y="1853772"/>
              <a:ext cx="8270875" cy="2881313"/>
            </a:xfrm>
            <a:custGeom>
              <a:avLst/>
              <a:gdLst>
                <a:gd name="connsiteX0" fmla="*/ 0 w 7700606"/>
                <a:gd name="connsiteY0" fmla="*/ 1670096 h 1806120"/>
                <a:gd name="connsiteX1" fmla="*/ 201168 w 7700606"/>
                <a:gd name="connsiteY1" fmla="*/ 1450640 h 1806120"/>
                <a:gd name="connsiteX2" fmla="*/ 219456 w 7700606"/>
                <a:gd name="connsiteY2" fmla="*/ 1423208 h 1806120"/>
                <a:gd name="connsiteX3" fmla="*/ 886968 w 7700606"/>
                <a:gd name="connsiteY3" fmla="*/ 417368 h 1806120"/>
                <a:gd name="connsiteX4" fmla="*/ 1179576 w 7700606"/>
                <a:gd name="connsiteY4" fmla="*/ 42464 h 1806120"/>
                <a:gd name="connsiteX5" fmla="*/ 1581912 w 7700606"/>
                <a:gd name="connsiteY5" fmla="*/ 51608 h 1806120"/>
                <a:gd name="connsiteX6" fmla="*/ 1847088 w 7700606"/>
                <a:gd name="connsiteY6" fmla="*/ 426512 h 1806120"/>
                <a:gd name="connsiteX7" fmla="*/ 2532888 w 7700606"/>
                <a:gd name="connsiteY7" fmla="*/ 1414064 h 1806120"/>
                <a:gd name="connsiteX8" fmla="*/ 2798064 w 7700606"/>
                <a:gd name="connsiteY8" fmla="*/ 1761536 h 1806120"/>
                <a:gd name="connsiteX9" fmla="*/ 3264408 w 7700606"/>
                <a:gd name="connsiteY9" fmla="*/ 1761536 h 1806120"/>
                <a:gd name="connsiteX10" fmla="*/ 3566160 w 7700606"/>
                <a:gd name="connsiteY10" fmla="*/ 1395776 h 1806120"/>
                <a:gd name="connsiteX11" fmla="*/ 4069080 w 7700606"/>
                <a:gd name="connsiteY11" fmla="*/ 408224 h 1806120"/>
                <a:gd name="connsiteX12" fmla="*/ 4334256 w 7700606"/>
                <a:gd name="connsiteY12" fmla="*/ 69896 h 1806120"/>
                <a:gd name="connsiteX13" fmla="*/ 4773168 w 7700606"/>
                <a:gd name="connsiteY13" fmla="*/ 60752 h 1806120"/>
                <a:gd name="connsiteX14" fmla="*/ 5056632 w 7700606"/>
                <a:gd name="connsiteY14" fmla="*/ 417368 h 1806120"/>
                <a:gd name="connsiteX15" fmla="*/ 5769864 w 7700606"/>
                <a:gd name="connsiteY15" fmla="*/ 1423208 h 1806120"/>
                <a:gd name="connsiteX16" fmla="*/ 6126480 w 7700606"/>
                <a:gd name="connsiteY16" fmla="*/ 1752392 h 1806120"/>
                <a:gd name="connsiteX17" fmla="*/ 6547104 w 7700606"/>
                <a:gd name="connsiteY17" fmla="*/ 1770680 h 1806120"/>
                <a:gd name="connsiteX18" fmla="*/ 6858000 w 7700606"/>
                <a:gd name="connsiteY18" fmla="*/ 1414064 h 1806120"/>
                <a:gd name="connsiteX19" fmla="*/ 7397496 w 7700606"/>
                <a:gd name="connsiteY19" fmla="*/ 426512 h 1806120"/>
                <a:gd name="connsiteX20" fmla="*/ 7680960 w 7700606"/>
                <a:gd name="connsiteY20" fmla="*/ 51608 h 1806120"/>
                <a:gd name="connsiteX21" fmla="*/ 7653528 w 7700606"/>
                <a:gd name="connsiteY21" fmla="*/ 79040 h 180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00606" h="1806120">
                  <a:moveTo>
                    <a:pt x="0" y="1670096"/>
                  </a:moveTo>
                  <a:lnTo>
                    <a:pt x="201168" y="1450640"/>
                  </a:lnTo>
                  <a:cubicBezTo>
                    <a:pt x="237744" y="1409492"/>
                    <a:pt x="219456" y="1423208"/>
                    <a:pt x="219456" y="1423208"/>
                  </a:cubicBezTo>
                  <a:cubicBezTo>
                    <a:pt x="333756" y="1250996"/>
                    <a:pt x="726948" y="647492"/>
                    <a:pt x="886968" y="417368"/>
                  </a:cubicBezTo>
                  <a:cubicBezTo>
                    <a:pt x="1046988" y="187244"/>
                    <a:pt x="1063752" y="103424"/>
                    <a:pt x="1179576" y="42464"/>
                  </a:cubicBezTo>
                  <a:cubicBezTo>
                    <a:pt x="1295400" y="-18496"/>
                    <a:pt x="1470660" y="-12400"/>
                    <a:pt x="1581912" y="51608"/>
                  </a:cubicBezTo>
                  <a:cubicBezTo>
                    <a:pt x="1693164" y="115616"/>
                    <a:pt x="1847088" y="426512"/>
                    <a:pt x="1847088" y="426512"/>
                  </a:cubicBezTo>
                  <a:cubicBezTo>
                    <a:pt x="2005584" y="653588"/>
                    <a:pt x="2374392" y="1191560"/>
                    <a:pt x="2532888" y="1414064"/>
                  </a:cubicBezTo>
                  <a:cubicBezTo>
                    <a:pt x="2691384" y="1636568"/>
                    <a:pt x="2676144" y="1703624"/>
                    <a:pt x="2798064" y="1761536"/>
                  </a:cubicBezTo>
                  <a:cubicBezTo>
                    <a:pt x="2919984" y="1819448"/>
                    <a:pt x="3136392" y="1822496"/>
                    <a:pt x="3264408" y="1761536"/>
                  </a:cubicBezTo>
                  <a:cubicBezTo>
                    <a:pt x="3392424" y="1700576"/>
                    <a:pt x="3432048" y="1621328"/>
                    <a:pt x="3566160" y="1395776"/>
                  </a:cubicBezTo>
                  <a:cubicBezTo>
                    <a:pt x="3700272" y="1170224"/>
                    <a:pt x="3941064" y="629204"/>
                    <a:pt x="4069080" y="408224"/>
                  </a:cubicBezTo>
                  <a:cubicBezTo>
                    <a:pt x="4197096" y="187244"/>
                    <a:pt x="4216908" y="127808"/>
                    <a:pt x="4334256" y="69896"/>
                  </a:cubicBezTo>
                  <a:cubicBezTo>
                    <a:pt x="4451604" y="11984"/>
                    <a:pt x="4652772" y="2840"/>
                    <a:pt x="4773168" y="60752"/>
                  </a:cubicBezTo>
                  <a:cubicBezTo>
                    <a:pt x="4893564" y="118664"/>
                    <a:pt x="4890516" y="190292"/>
                    <a:pt x="5056632" y="417368"/>
                  </a:cubicBezTo>
                  <a:cubicBezTo>
                    <a:pt x="5222748" y="644444"/>
                    <a:pt x="5591556" y="1200704"/>
                    <a:pt x="5769864" y="1423208"/>
                  </a:cubicBezTo>
                  <a:cubicBezTo>
                    <a:pt x="5948172" y="1645712"/>
                    <a:pt x="5996940" y="1694480"/>
                    <a:pt x="6126480" y="1752392"/>
                  </a:cubicBezTo>
                  <a:cubicBezTo>
                    <a:pt x="6256020" y="1810304"/>
                    <a:pt x="6425184" y="1827068"/>
                    <a:pt x="6547104" y="1770680"/>
                  </a:cubicBezTo>
                  <a:cubicBezTo>
                    <a:pt x="6669024" y="1714292"/>
                    <a:pt x="6716268" y="1638092"/>
                    <a:pt x="6858000" y="1414064"/>
                  </a:cubicBezTo>
                  <a:cubicBezTo>
                    <a:pt x="6999732" y="1190036"/>
                    <a:pt x="7260336" y="653588"/>
                    <a:pt x="7397496" y="426512"/>
                  </a:cubicBezTo>
                  <a:cubicBezTo>
                    <a:pt x="7534656" y="199436"/>
                    <a:pt x="7638288" y="109520"/>
                    <a:pt x="7680960" y="51608"/>
                  </a:cubicBezTo>
                  <a:cubicBezTo>
                    <a:pt x="7723632" y="-6304"/>
                    <a:pt x="7688580" y="36368"/>
                    <a:pt x="7653528" y="7904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2" name="Textfeld 56"/>
            <p:cNvSpPr txBox="1">
              <a:spLocks noChangeArrowheads="1"/>
            </p:cNvSpPr>
            <p:nvPr/>
          </p:nvSpPr>
          <p:spPr bwMode="auto">
            <a:xfrm>
              <a:off x="4572000" y="3731785"/>
              <a:ext cx="16017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de-DE" sz="1200" dirty="0">
                  <a:solidFill>
                    <a:schemeClr val="bg1"/>
                  </a:solidFill>
                </a:rPr>
                <a:t>Обмен данными через </a:t>
              </a:r>
              <a:r>
                <a:rPr lang="de-DE" altLang="de-DE" sz="1200" dirty="0">
                  <a:solidFill>
                    <a:schemeClr val="bg1"/>
                  </a:solidFill>
                </a:rPr>
                <a:t>EDI</a:t>
              </a:r>
            </a:p>
          </p:txBody>
        </p:sp>
        <p:sp>
          <p:nvSpPr>
            <p:cNvPr id="13" name="Textfeld 66"/>
            <p:cNvSpPr txBox="1">
              <a:spLocks noChangeArrowheads="1"/>
            </p:cNvSpPr>
            <p:nvPr/>
          </p:nvSpPr>
          <p:spPr bwMode="auto">
            <a:xfrm>
              <a:off x="5637213" y="1496585"/>
              <a:ext cx="1216025" cy="358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de-DE" sz="1200" dirty="0">
                  <a:solidFill>
                    <a:schemeClr val="bg1"/>
                  </a:solidFill>
                </a:rPr>
                <a:t>Доставка</a:t>
              </a:r>
              <a:r>
                <a:rPr lang="de-DE" altLang="de-DE" sz="1200" dirty="0">
                  <a:solidFill>
                    <a:schemeClr val="bg1"/>
                  </a:solidFill>
                </a:rPr>
                <a:t> </a:t>
              </a:r>
              <a:r>
                <a:rPr lang="ru-RU" altLang="de-DE" sz="1200" dirty="0">
                  <a:solidFill>
                    <a:schemeClr val="bg1"/>
                  </a:solidFill>
                </a:rPr>
                <a:t/>
              </a:r>
              <a:br>
                <a:rPr lang="ru-RU" altLang="de-DE" sz="1200" dirty="0">
                  <a:solidFill>
                    <a:schemeClr val="bg1"/>
                  </a:solidFill>
                </a:rPr>
              </a:br>
              <a:endParaRPr lang="de-DE" altLang="de-DE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feld 70"/>
            <p:cNvSpPr txBox="1">
              <a:spLocks noChangeArrowheads="1"/>
            </p:cNvSpPr>
            <p:nvPr/>
          </p:nvSpPr>
          <p:spPr bwMode="auto">
            <a:xfrm>
              <a:off x="5520085" y="4582869"/>
              <a:ext cx="150018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de-DE" sz="1200" dirty="0">
                  <a:solidFill>
                    <a:schemeClr val="bg1"/>
                  </a:solidFill>
                </a:rPr>
                <a:t>Отчеты и сертификации</a:t>
              </a:r>
              <a:endParaRPr lang="de-DE" altLang="de-DE" sz="12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feld 87"/>
            <p:cNvSpPr txBox="1">
              <a:spLocks noChangeArrowheads="1"/>
            </p:cNvSpPr>
            <p:nvPr/>
          </p:nvSpPr>
          <p:spPr bwMode="auto">
            <a:xfrm>
              <a:off x="6646863" y="1872822"/>
              <a:ext cx="160178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ru-RU" altLang="de-DE" sz="1200" dirty="0">
                  <a:solidFill>
                    <a:schemeClr val="bg1"/>
                  </a:solidFill>
                </a:rPr>
                <a:t>Горячая линия</a:t>
              </a:r>
              <a:r>
                <a:rPr lang="de-DE" altLang="de-DE" sz="1200" dirty="0">
                  <a:solidFill>
                    <a:schemeClr val="bg1"/>
                  </a:solidFill>
                </a:rPr>
                <a:t> </a:t>
              </a:r>
              <a:r>
                <a:rPr lang="ru-RU" altLang="de-DE" sz="1200" dirty="0">
                  <a:solidFill>
                    <a:schemeClr val="bg1"/>
                  </a:solidFill>
                </a:rPr>
                <a:t/>
              </a:r>
              <a:br>
                <a:rPr lang="ru-RU" altLang="de-DE" sz="1200" dirty="0">
                  <a:solidFill>
                    <a:schemeClr val="bg1"/>
                  </a:solidFill>
                </a:rPr>
              </a:br>
              <a:r>
                <a:rPr lang="de-DE" altLang="de-DE" sz="1200" dirty="0">
                  <a:solidFill>
                    <a:schemeClr val="bg1"/>
                  </a:solidFill>
                </a:rPr>
                <a:t>(</a:t>
              </a:r>
              <a:r>
                <a:rPr lang="ru-RU" altLang="de-DE" sz="1200" dirty="0">
                  <a:solidFill>
                    <a:schemeClr val="bg1"/>
                  </a:solidFill>
                </a:rPr>
                <a:t>тех. поддержка</a:t>
              </a:r>
              <a:r>
                <a:rPr lang="de-DE" altLang="de-DE" sz="12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16" name="Textfeld 90"/>
            <p:cNvSpPr txBox="1">
              <a:spLocks noChangeArrowheads="1"/>
            </p:cNvSpPr>
            <p:nvPr/>
          </p:nvSpPr>
          <p:spPr bwMode="auto">
            <a:xfrm>
              <a:off x="958850" y="3947685"/>
              <a:ext cx="15255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de-DE" sz="1200" dirty="0">
                  <a:solidFill>
                    <a:schemeClr val="bg1"/>
                  </a:solidFill>
                </a:rPr>
                <a:t>Данные по продукции на</a:t>
              </a:r>
              <a:endParaRPr lang="de-DE" altLang="de-DE" sz="1200" dirty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200" dirty="0">
                  <a:solidFill>
                    <a:schemeClr val="bg1"/>
                  </a:solidFill>
                </a:rPr>
                <a:t>24 </a:t>
              </a:r>
              <a:r>
                <a:rPr lang="ru-RU" altLang="de-DE" sz="1200" dirty="0">
                  <a:solidFill>
                    <a:schemeClr val="bg1"/>
                  </a:solidFill>
                </a:rPr>
                <a:t>языках</a:t>
              </a:r>
              <a:endParaRPr lang="de-DE" altLang="de-DE" sz="12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feld 100"/>
            <p:cNvSpPr txBox="1">
              <a:spLocks noChangeArrowheads="1"/>
            </p:cNvSpPr>
            <p:nvPr/>
          </p:nvSpPr>
          <p:spPr bwMode="auto">
            <a:xfrm>
              <a:off x="2108200" y="4574747"/>
              <a:ext cx="142464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de-DE" sz="1200" dirty="0">
                  <a:solidFill>
                    <a:schemeClr val="bg1"/>
                  </a:solidFill>
                </a:rPr>
                <a:t>Посещения и консультации клиентов</a:t>
              </a:r>
              <a:endParaRPr lang="de-DE" altLang="de-DE" sz="1200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51"/>
            <p:cNvSpPr/>
            <p:nvPr/>
          </p:nvSpPr>
          <p:spPr>
            <a:xfrm>
              <a:off x="5029200" y="1650572"/>
              <a:ext cx="539750" cy="5397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Oval 56"/>
            <p:cNvSpPr/>
            <p:nvPr/>
          </p:nvSpPr>
          <p:spPr>
            <a:xfrm>
              <a:off x="6392863" y="3877835"/>
              <a:ext cx="539750" cy="5397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Oval 58"/>
            <p:cNvSpPr/>
            <p:nvPr/>
          </p:nvSpPr>
          <p:spPr>
            <a:xfrm>
              <a:off x="331788" y="4065160"/>
              <a:ext cx="539750" cy="5397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Oval 59"/>
            <p:cNvSpPr/>
            <p:nvPr/>
          </p:nvSpPr>
          <p:spPr>
            <a:xfrm>
              <a:off x="2108200" y="2039510"/>
              <a:ext cx="539750" cy="5397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Oval 60"/>
            <p:cNvSpPr/>
            <p:nvPr/>
          </p:nvSpPr>
          <p:spPr>
            <a:xfrm>
              <a:off x="2941638" y="3947685"/>
              <a:ext cx="539750" cy="5397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Oval 65"/>
            <p:cNvSpPr/>
            <p:nvPr/>
          </p:nvSpPr>
          <p:spPr>
            <a:xfrm>
              <a:off x="4005263" y="3709560"/>
              <a:ext cx="539750" cy="5397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Oval 68"/>
            <p:cNvSpPr/>
            <p:nvPr/>
          </p:nvSpPr>
          <p:spPr>
            <a:xfrm>
              <a:off x="8243888" y="1769635"/>
              <a:ext cx="539750" cy="5397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Oval 78"/>
            <p:cNvSpPr/>
            <p:nvPr/>
          </p:nvSpPr>
          <p:spPr>
            <a:xfrm>
              <a:off x="7516813" y="3796872"/>
              <a:ext cx="539750" cy="5397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Textfeld 87"/>
            <p:cNvSpPr txBox="1">
              <a:spLocks noChangeArrowheads="1"/>
            </p:cNvSpPr>
            <p:nvPr/>
          </p:nvSpPr>
          <p:spPr bwMode="auto">
            <a:xfrm>
              <a:off x="7864474" y="4311222"/>
              <a:ext cx="120802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de-DE" sz="1200" dirty="0">
                  <a:solidFill>
                    <a:schemeClr val="bg1"/>
                  </a:solidFill>
                </a:rPr>
                <a:t>Горячая линия по сервису </a:t>
              </a:r>
              <a:r>
                <a:rPr lang="de-DE" altLang="de-DE" sz="1200" dirty="0">
                  <a:solidFill>
                    <a:schemeClr val="bg1"/>
                  </a:solidFill>
                </a:rPr>
                <a:t>24/7</a:t>
              </a:r>
            </a:p>
          </p:txBody>
        </p:sp>
        <p:sp>
          <p:nvSpPr>
            <p:cNvPr id="30" name="Oval 91"/>
            <p:cNvSpPr/>
            <p:nvPr/>
          </p:nvSpPr>
          <p:spPr>
            <a:xfrm>
              <a:off x="1012825" y="2255410"/>
              <a:ext cx="539750" cy="5397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Textfeld 90"/>
            <p:cNvSpPr txBox="1">
              <a:spLocks noChangeArrowheads="1"/>
            </p:cNvSpPr>
            <p:nvPr/>
          </p:nvSpPr>
          <p:spPr bwMode="auto">
            <a:xfrm>
              <a:off x="275804" y="1484784"/>
              <a:ext cx="136048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de-DE" sz="1200" dirty="0">
                  <a:solidFill>
                    <a:schemeClr val="bg1"/>
                  </a:solidFill>
                </a:rPr>
                <a:t>Участие в порядка </a:t>
              </a:r>
              <a:r>
                <a:rPr lang="de-DE" altLang="de-DE" sz="1200" dirty="0">
                  <a:solidFill>
                    <a:schemeClr val="bg1"/>
                  </a:solidFill>
                </a:rPr>
                <a:t>150 </a:t>
              </a:r>
              <a:r>
                <a:rPr lang="ru-RU" altLang="de-DE" sz="1200" dirty="0">
                  <a:solidFill>
                    <a:schemeClr val="bg1"/>
                  </a:solidFill>
                </a:rPr>
                <a:t>выставок по всему миру</a:t>
              </a:r>
              <a:endParaRPr lang="de-DE" altLang="de-DE" sz="1200" dirty="0">
                <a:solidFill>
                  <a:schemeClr val="bg1"/>
                </a:solidFill>
              </a:endParaRPr>
            </a:p>
          </p:txBody>
        </p:sp>
        <p:pic>
          <p:nvPicPr>
            <p:cNvPr id="32" name="Picture 4" descr="http://simpleicon.com/wp-content/uploads/Shopping-Cart-1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400" y="2158572"/>
              <a:ext cx="3524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feld 90"/>
            <p:cNvSpPr txBox="1">
              <a:spLocks noChangeArrowheads="1"/>
            </p:cNvSpPr>
            <p:nvPr/>
          </p:nvSpPr>
          <p:spPr bwMode="auto">
            <a:xfrm>
              <a:off x="2659063" y="1904572"/>
              <a:ext cx="13462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ru-RU" altLang="de-DE" sz="1200" dirty="0">
                  <a:solidFill>
                    <a:schemeClr val="bg1"/>
                  </a:solidFill>
                </a:rPr>
                <a:t>Онлайн- магазин </a:t>
              </a:r>
              <a:r>
                <a:rPr lang="de-DE" altLang="de-DE" sz="1200" dirty="0">
                  <a:solidFill>
                    <a:schemeClr val="bg1"/>
                  </a:solidFill>
                </a:rPr>
                <a:t>Rittal</a:t>
              </a:r>
              <a:r>
                <a:rPr lang="ru-RU" altLang="de-DE" sz="1200" dirty="0">
                  <a:solidFill>
                    <a:schemeClr val="bg1"/>
                  </a:solidFill>
                </a:rPr>
                <a:t> и конфигураторы</a:t>
              </a:r>
              <a:endParaRPr lang="de-DE" altLang="de-DE" sz="1200" dirty="0">
                <a:solidFill>
                  <a:schemeClr val="bg1"/>
                </a:solidFill>
              </a:endParaRPr>
            </a:p>
          </p:txBody>
        </p:sp>
        <p:sp>
          <p:nvSpPr>
            <p:cNvPr id="34" name="Rectangle 2"/>
            <p:cNvSpPr txBox="1">
              <a:spLocks noChangeArrowheads="1"/>
            </p:cNvSpPr>
            <p:nvPr/>
          </p:nvSpPr>
          <p:spPr bwMode="auto">
            <a:xfrm>
              <a:off x="323850" y="3045985"/>
              <a:ext cx="1349375" cy="387350"/>
            </a:xfrm>
            <a:prstGeom prst="rect">
              <a:avLst/>
            </a:prstGeom>
            <a:solidFill>
              <a:srgbClr val="E30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>
                <a:spcBef>
                  <a:spcPct val="20000"/>
                </a:spcBef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de-DE" sz="1400" b="1" dirty="0">
                  <a:solidFill>
                    <a:schemeClr val="bg1"/>
                  </a:solidFill>
                  <a:ea typeface="ヒラギノ角ゴ Pro W3"/>
                  <a:cs typeface="ヒラギノ角ゴ Pro W3"/>
                </a:rPr>
                <a:t>Информация</a:t>
              </a:r>
              <a:endParaRPr lang="de-DE" altLang="de-DE" sz="1400" dirty="0">
                <a:solidFill>
                  <a:schemeClr val="bg1"/>
                </a:solidFill>
                <a:ea typeface="ヒラギノ角ゴ Pro W3"/>
                <a:cs typeface="ヒラギノ角ゴ Pro W3"/>
              </a:endParaRPr>
            </a:p>
          </p:txBody>
        </p:sp>
        <p:sp>
          <p:nvSpPr>
            <p:cNvPr id="35" name="Rectangle 2"/>
            <p:cNvSpPr txBox="1">
              <a:spLocks noChangeArrowheads="1"/>
            </p:cNvSpPr>
            <p:nvPr/>
          </p:nvSpPr>
          <p:spPr bwMode="auto">
            <a:xfrm>
              <a:off x="2065338" y="3045985"/>
              <a:ext cx="1349375" cy="387350"/>
            </a:xfrm>
            <a:prstGeom prst="rect">
              <a:avLst/>
            </a:prstGeom>
            <a:solidFill>
              <a:srgbClr val="E30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>
                <a:spcBef>
                  <a:spcPct val="20000"/>
                </a:spcBef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de-DE" sz="1400" b="1" dirty="0">
                  <a:solidFill>
                    <a:schemeClr val="bg1"/>
                  </a:solidFill>
                </a:rPr>
                <a:t>Закупка</a:t>
              </a:r>
              <a:endParaRPr lang="de-DE" alt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2"/>
            <p:cNvSpPr txBox="1">
              <a:spLocks noChangeArrowheads="1"/>
            </p:cNvSpPr>
            <p:nvPr/>
          </p:nvSpPr>
          <p:spPr bwMode="auto">
            <a:xfrm>
              <a:off x="3851275" y="3045985"/>
              <a:ext cx="1349375" cy="387350"/>
            </a:xfrm>
            <a:prstGeom prst="rect">
              <a:avLst/>
            </a:prstGeom>
            <a:solidFill>
              <a:srgbClr val="E30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>
                <a:spcBef>
                  <a:spcPct val="20000"/>
                </a:spcBef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de-DE" sz="1400" b="1" dirty="0">
                  <a:solidFill>
                    <a:schemeClr val="bg1"/>
                  </a:solidFill>
                </a:rPr>
                <a:t>Поставка</a:t>
              </a:r>
              <a:endParaRPr lang="de-DE" alt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Rectangle 2"/>
            <p:cNvSpPr txBox="1">
              <a:spLocks noChangeArrowheads="1"/>
            </p:cNvSpPr>
            <p:nvPr/>
          </p:nvSpPr>
          <p:spPr bwMode="auto">
            <a:xfrm>
              <a:off x="5599113" y="3045985"/>
              <a:ext cx="1349375" cy="387350"/>
            </a:xfrm>
            <a:prstGeom prst="rect">
              <a:avLst/>
            </a:prstGeom>
            <a:solidFill>
              <a:srgbClr val="E30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>
                <a:spcBef>
                  <a:spcPct val="20000"/>
                </a:spcBef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de-DE" sz="1400" b="1" dirty="0">
                  <a:solidFill>
                    <a:schemeClr val="bg1"/>
                  </a:solidFill>
                </a:rPr>
                <a:t>Применение</a:t>
              </a:r>
              <a:endParaRPr lang="de-DE" alt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2"/>
            <p:cNvSpPr txBox="1">
              <a:spLocks noChangeArrowheads="1"/>
            </p:cNvSpPr>
            <p:nvPr/>
          </p:nvSpPr>
          <p:spPr bwMode="auto">
            <a:xfrm>
              <a:off x="7361238" y="3045985"/>
              <a:ext cx="1420812" cy="387350"/>
            </a:xfrm>
            <a:prstGeom prst="rect">
              <a:avLst/>
            </a:prstGeom>
            <a:solidFill>
              <a:srgbClr val="E30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>
                <a:spcBef>
                  <a:spcPct val="20000"/>
                </a:spcBef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de-DE" sz="1400" b="1" dirty="0">
                  <a:solidFill>
                    <a:schemeClr val="bg1"/>
                  </a:solidFill>
                  <a:ea typeface="ヒラギノ角ゴ Pro W3"/>
                  <a:cs typeface="ヒラギノ角ゴ Pro W3"/>
                </a:rPr>
                <a:t>Сервис</a:t>
              </a:r>
              <a:endParaRPr lang="de-DE" altLang="de-DE" sz="1400" dirty="0">
                <a:solidFill>
                  <a:schemeClr val="bg1"/>
                </a:solidFill>
                <a:ea typeface="ヒラギノ角ゴ Pro W3"/>
                <a:cs typeface="ヒラギノ角ゴ Pro W3"/>
              </a:endParaRPr>
            </a:p>
          </p:txBody>
        </p:sp>
        <p:sp>
          <p:nvSpPr>
            <p:cNvPr id="39" name="Ellipse 1"/>
            <p:cNvSpPr/>
            <p:nvPr/>
          </p:nvSpPr>
          <p:spPr bwMode="auto">
            <a:xfrm>
              <a:off x="735013" y="3690510"/>
              <a:ext cx="176212" cy="176212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algn="ctr" eaLnBrk="1" hangingPunct="1">
                <a:defRPr/>
              </a:pPr>
              <a:endParaRPr lang="de-DE" sz="1800" b="1" kern="0" dirty="0">
                <a:solidFill>
                  <a:schemeClr val="bg1"/>
                </a:solidFill>
                <a:latin typeface="Arial"/>
                <a:ea typeface="ＭＳ Ｐゴシック" charset="-128"/>
              </a:endParaRPr>
            </a:p>
          </p:txBody>
        </p:sp>
        <p:sp>
          <p:nvSpPr>
            <p:cNvPr id="40" name="Ellipse 57"/>
            <p:cNvSpPr/>
            <p:nvPr/>
          </p:nvSpPr>
          <p:spPr bwMode="auto">
            <a:xfrm>
              <a:off x="1504950" y="1958547"/>
              <a:ext cx="177800" cy="177800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algn="ctr" eaLnBrk="1" hangingPunct="1">
                <a:defRPr/>
              </a:pPr>
              <a:endParaRPr lang="de-DE" sz="1800" b="1" kern="0" dirty="0">
                <a:solidFill>
                  <a:schemeClr val="bg1"/>
                </a:solidFill>
                <a:latin typeface="Arial"/>
                <a:ea typeface="ＭＳ Ｐゴシック" charset="-128"/>
              </a:endParaRPr>
            </a:p>
          </p:txBody>
        </p:sp>
        <p:sp>
          <p:nvSpPr>
            <p:cNvPr id="41" name="Ellipse 61"/>
            <p:cNvSpPr/>
            <p:nvPr/>
          </p:nvSpPr>
          <p:spPr bwMode="auto">
            <a:xfrm>
              <a:off x="1936750" y="1793447"/>
              <a:ext cx="177800" cy="177800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algn="ctr" eaLnBrk="1" hangingPunct="1">
                <a:defRPr/>
              </a:pPr>
              <a:endParaRPr lang="de-DE" sz="1800" b="1" kern="0" dirty="0">
                <a:solidFill>
                  <a:schemeClr val="bg1"/>
                </a:solidFill>
                <a:latin typeface="Arial"/>
                <a:ea typeface="ＭＳ Ｐゴシック" charset="-128"/>
              </a:endParaRPr>
            </a:p>
          </p:txBody>
        </p:sp>
        <p:sp>
          <p:nvSpPr>
            <p:cNvPr id="42" name="Ellipse 62"/>
            <p:cNvSpPr/>
            <p:nvPr/>
          </p:nvSpPr>
          <p:spPr bwMode="auto">
            <a:xfrm>
              <a:off x="3754438" y="4608085"/>
              <a:ext cx="177800" cy="176212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algn="ctr" eaLnBrk="1" hangingPunct="1">
                <a:defRPr/>
              </a:pPr>
              <a:endParaRPr lang="de-DE" sz="1800" b="1" kern="0" dirty="0">
                <a:solidFill>
                  <a:schemeClr val="bg1"/>
                </a:solidFill>
                <a:latin typeface="Arial"/>
                <a:ea typeface="ＭＳ Ｐゴシック" charset="-128"/>
              </a:endParaRPr>
            </a:p>
          </p:txBody>
        </p:sp>
        <p:sp>
          <p:nvSpPr>
            <p:cNvPr id="43" name="Ellipse 63"/>
            <p:cNvSpPr/>
            <p:nvPr/>
          </p:nvSpPr>
          <p:spPr bwMode="auto">
            <a:xfrm>
              <a:off x="4702175" y="2430035"/>
              <a:ext cx="176213" cy="177800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algn="ctr" eaLnBrk="1" hangingPunct="1">
                <a:defRPr/>
              </a:pPr>
              <a:endParaRPr lang="de-DE" sz="1800" b="1" kern="0" dirty="0">
                <a:solidFill>
                  <a:schemeClr val="bg1"/>
                </a:solidFill>
                <a:latin typeface="Arial"/>
                <a:ea typeface="ＭＳ Ｐゴシック" charset="-128"/>
              </a:endParaRPr>
            </a:p>
          </p:txBody>
        </p:sp>
        <p:sp>
          <p:nvSpPr>
            <p:cNvPr id="44" name="Ellipse 64"/>
            <p:cNvSpPr/>
            <p:nvPr/>
          </p:nvSpPr>
          <p:spPr bwMode="auto">
            <a:xfrm>
              <a:off x="5830888" y="2564972"/>
              <a:ext cx="176212" cy="177800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algn="ctr" eaLnBrk="1" hangingPunct="1">
                <a:defRPr/>
              </a:pPr>
              <a:endParaRPr lang="de-DE" sz="1800" b="1" kern="0" dirty="0">
                <a:solidFill>
                  <a:schemeClr val="bg1"/>
                </a:solidFill>
                <a:latin typeface="Arial"/>
                <a:ea typeface="ＭＳ Ｐゴシック" charset="-128"/>
              </a:endParaRPr>
            </a:p>
          </p:txBody>
        </p:sp>
        <p:sp>
          <p:nvSpPr>
            <p:cNvPr id="45" name="Ellipse 66"/>
            <p:cNvSpPr/>
            <p:nvPr/>
          </p:nvSpPr>
          <p:spPr bwMode="auto">
            <a:xfrm>
              <a:off x="7183438" y="4654122"/>
              <a:ext cx="177800" cy="176213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algn="ctr" eaLnBrk="1" hangingPunct="1">
                <a:defRPr/>
              </a:pPr>
              <a:endParaRPr lang="de-DE" sz="1800" b="1" kern="0" dirty="0">
                <a:solidFill>
                  <a:schemeClr val="bg1"/>
                </a:solidFill>
                <a:latin typeface="Arial"/>
                <a:ea typeface="ＭＳ Ｐゴシック" charset="-128"/>
              </a:endParaRPr>
            </a:p>
          </p:txBody>
        </p:sp>
        <p:sp>
          <p:nvSpPr>
            <p:cNvPr id="46" name="Gleichschenkliges Dreieck 2"/>
            <p:cNvSpPr/>
            <p:nvPr/>
          </p:nvSpPr>
          <p:spPr bwMode="auto">
            <a:xfrm rot="5400000">
              <a:off x="1797843" y="3176954"/>
              <a:ext cx="163513" cy="139700"/>
            </a:xfrm>
            <a:prstGeom prst="triangle">
              <a:avLst/>
            </a:prstGeom>
            <a:solidFill>
              <a:srgbClr val="E3006A"/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algn="ctr" eaLnBrk="1" hangingPunct="1">
                <a:defRPr/>
              </a:pPr>
              <a:endParaRPr lang="de-DE" sz="1800" b="1" kern="0" dirty="0">
                <a:solidFill>
                  <a:schemeClr val="bg1"/>
                </a:solidFill>
                <a:latin typeface="Arial"/>
                <a:ea typeface="ＭＳ Ｐゴシック" charset="-128"/>
              </a:endParaRPr>
            </a:p>
          </p:txBody>
        </p:sp>
        <p:sp>
          <p:nvSpPr>
            <p:cNvPr id="47" name="Gleichschenkliges Dreieck 67"/>
            <p:cNvSpPr/>
            <p:nvPr/>
          </p:nvSpPr>
          <p:spPr bwMode="auto">
            <a:xfrm rot="5400000">
              <a:off x="3572668" y="3176954"/>
              <a:ext cx="163513" cy="139700"/>
            </a:xfrm>
            <a:prstGeom prst="triangle">
              <a:avLst/>
            </a:prstGeom>
            <a:solidFill>
              <a:srgbClr val="E3006A"/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algn="ctr" eaLnBrk="1" hangingPunct="1">
                <a:defRPr/>
              </a:pPr>
              <a:endParaRPr lang="de-DE" sz="1800" b="1" kern="0" dirty="0">
                <a:solidFill>
                  <a:schemeClr val="bg1"/>
                </a:solidFill>
                <a:latin typeface="Arial"/>
                <a:ea typeface="ＭＳ Ｐゴシック" charset="-128"/>
              </a:endParaRPr>
            </a:p>
          </p:txBody>
        </p:sp>
        <p:sp>
          <p:nvSpPr>
            <p:cNvPr id="48" name="Gleichschenkliges Dreieck 69"/>
            <p:cNvSpPr/>
            <p:nvPr/>
          </p:nvSpPr>
          <p:spPr bwMode="auto">
            <a:xfrm rot="5400000">
              <a:off x="5327650" y="3176160"/>
              <a:ext cx="163513" cy="141287"/>
            </a:xfrm>
            <a:prstGeom prst="triangle">
              <a:avLst/>
            </a:prstGeom>
            <a:solidFill>
              <a:srgbClr val="E3006A"/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algn="ctr" eaLnBrk="1" hangingPunct="1">
                <a:defRPr/>
              </a:pPr>
              <a:endParaRPr lang="de-DE" sz="1800" b="1" kern="0" dirty="0">
                <a:solidFill>
                  <a:schemeClr val="bg1"/>
                </a:solidFill>
                <a:latin typeface="Arial"/>
                <a:ea typeface="ＭＳ Ｐゴシック" charset="-128"/>
              </a:endParaRPr>
            </a:p>
          </p:txBody>
        </p:sp>
        <p:sp>
          <p:nvSpPr>
            <p:cNvPr id="49" name="Gleichschenkliges Dreieck 70"/>
            <p:cNvSpPr/>
            <p:nvPr/>
          </p:nvSpPr>
          <p:spPr bwMode="auto">
            <a:xfrm rot="5400000">
              <a:off x="7085012" y="3176160"/>
              <a:ext cx="163513" cy="141288"/>
            </a:xfrm>
            <a:prstGeom prst="triangle">
              <a:avLst/>
            </a:prstGeom>
            <a:solidFill>
              <a:srgbClr val="E3006A"/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algn="ctr" eaLnBrk="1" hangingPunct="1">
                <a:defRPr/>
              </a:pPr>
              <a:endParaRPr lang="de-DE" sz="1800" b="1" kern="0" dirty="0">
                <a:solidFill>
                  <a:schemeClr val="bg1"/>
                </a:solidFill>
                <a:latin typeface="Arial"/>
                <a:ea typeface="ＭＳ Ｐゴシック" charset="-128"/>
              </a:endParaRPr>
            </a:p>
          </p:txBody>
        </p:sp>
        <p:pic>
          <p:nvPicPr>
            <p:cNvPr id="50" name="Grafik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563" y="3928635"/>
              <a:ext cx="481012" cy="48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Grafik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3338" y="1790272"/>
              <a:ext cx="396875" cy="26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Grafik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7800" y="3919110"/>
              <a:ext cx="336550" cy="433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Grafik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3263" y="1853772"/>
              <a:ext cx="387350" cy="379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Grafik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963" y="2230010"/>
              <a:ext cx="365125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Grafik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38" y="4050872"/>
              <a:ext cx="395287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Grafik 2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688" y="3642885"/>
              <a:ext cx="639762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Grafik 2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1250" y="3717497"/>
              <a:ext cx="650875" cy="65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Ellipse 87"/>
            <p:cNvSpPr/>
            <p:nvPr/>
          </p:nvSpPr>
          <p:spPr bwMode="auto">
            <a:xfrm>
              <a:off x="8235950" y="2587197"/>
              <a:ext cx="177800" cy="177800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algn="ctr" eaLnBrk="1" hangingPunct="1">
                <a:defRPr/>
              </a:pPr>
              <a:endParaRPr lang="de-DE" sz="1800" b="1" kern="0" dirty="0">
                <a:solidFill>
                  <a:schemeClr val="bg1"/>
                </a:solidFill>
                <a:latin typeface="Arial"/>
                <a:ea typeface="ＭＳ Ｐゴシック" charset="-128"/>
              </a:endParaRPr>
            </a:p>
          </p:txBody>
        </p:sp>
        <p:grpSp>
          <p:nvGrpSpPr>
            <p:cNvPr id="59" name="Gruppieren 54"/>
            <p:cNvGrpSpPr/>
            <p:nvPr/>
          </p:nvGrpSpPr>
          <p:grpSpPr>
            <a:xfrm>
              <a:off x="327600" y="4251600"/>
              <a:ext cx="565845" cy="159259"/>
              <a:chOff x="329852" y="5068800"/>
              <a:chExt cx="565845" cy="159259"/>
            </a:xfrm>
          </p:grpSpPr>
          <p:sp>
            <p:nvSpPr>
              <p:cNvPr id="60" name="Rechteck 55"/>
              <p:cNvSpPr/>
              <p:nvPr/>
            </p:nvSpPr>
            <p:spPr bwMode="auto">
              <a:xfrm>
                <a:off x="402829" y="5085184"/>
                <a:ext cx="427583" cy="14287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61" name="Rechteck 71"/>
              <p:cNvSpPr/>
              <p:nvPr/>
            </p:nvSpPr>
            <p:spPr bwMode="auto">
              <a:xfrm>
                <a:off x="329852" y="5068800"/>
                <a:ext cx="565845" cy="144016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200" b="1" i="0" u="none" strike="noStrike" cap="none" spc="50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</a:rPr>
                  <a:t>www</a:t>
                </a:r>
                <a:endParaRPr kumimoji="0" lang="de-DE" sz="1200" b="1" i="0" u="none" strike="noStrike" cap="none" spc="50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</p:grpSp>
      </p:grpSp>
      <p:sp>
        <p:nvSpPr>
          <p:cNvPr id="21" name="Foliennummernplatzhalter 2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4587D82-1B6D-4160-8381-9A3CE49D8F70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24" name="Текст 5">
            <a:extLst>
              <a:ext uri="{FF2B5EF4-FFF2-40B4-BE49-F238E27FC236}">
                <a16:creationId xmlns:a16="http://schemas.microsoft.com/office/drawing/2014/main" id="{CA0CB586-146E-426F-842F-12422669C79E}"/>
              </a:ext>
            </a:extLst>
          </p:cNvPr>
          <p:cNvSpPr txBox="1">
            <a:spLocks/>
          </p:cNvSpPr>
          <p:nvPr/>
        </p:nvSpPr>
        <p:spPr>
          <a:xfrm>
            <a:off x="467347" y="143273"/>
            <a:ext cx="8352927" cy="864095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-354387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lang="de-DE" sz="2067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anose="020B0604020202020204" pitchFamily="34" charset="0"/>
              </a:defRPr>
            </a:lvl1pPr>
            <a:lvl2pPr marL="187038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lang="en-US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74075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61113" indent="-187038" algn="l" rtl="0" eaLnBrk="0" fontAlgn="base" hangingPunct="0">
              <a:spcBef>
                <a:spcPts val="0"/>
              </a:spcBef>
              <a:spcAft>
                <a:spcPct val="0"/>
              </a:spcAft>
              <a:buFont typeface="Webdings" pitchFamily="18" charset="2"/>
              <a:buChar char="4"/>
              <a:defRPr lang="en-US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8307" indent="-177194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de-DE" sz="1654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911547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415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1283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36152" indent="-238118" algn="l" defTabSz="945032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54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2800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В надежных руках с самого начала</a:t>
            </a:r>
            <a:endParaRPr lang="de-DE" altLang="de-DE" sz="3200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8" name="Picture 9" descr="T:\mtk\mak-mtk-int-ims\Vorlagen+Formulare\PowerPoint\PowerLine_16_9\R_Powerpoint_Titel+Inhaltseiten_Breitbild_338,67x190,5_GB-1.png">
            <a:extLst>
              <a:ext uri="{FF2B5EF4-FFF2-40B4-BE49-F238E27FC236}">
                <a16:creationId xmlns:a16="http://schemas.microsoft.com/office/drawing/2014/main" id="{5544FDF3-F1DC-4DEF-A6C7-EBEC863F7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69"/>
          <a:stretch/>
        </p:blipFill>
        <p:spPr bwMode="auto">
          <a:xfrm>
            <a:off x="1" y="5562828"/>
            <a:ext cx="12599988" cy="16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578" y="143272"/>
            <a:ext cx="9334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2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8D547F4-6881-42B1-86A8-26670929B1DD}"/>
              </a:ext>
            </a:extLst>
          </p:cNvPr>
          <p:cNvSpPr txBox="1">
            <a:spLocks/>
          </p:cNvSpPr>
          <p:nvPr/>
        </p:nvSpPr>
        <p:spPr>
          <a:xfrm>
            <a:off x="497929" y="349581"/>
            <a:ext cx="11604129" cy="441763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248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5pPr>
            <a:lvl6pPr marL="472516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6pPr>
            <a:lvl7pPr marL="945032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7pPr>
            <a:lvl8pPr marL="1417549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8pPr>
            <a:lvl9pPr marL="1890065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2800" dirty="0">
                <a:solidFill>
                  <a:schemeClr val="bg1"/>
                </a:solidFill>
              </a:rPr>
              <a:t>Решения для различных задач</a:t>
            </a:r>
            <a:endParaRPr lang="ru-RU" altLang="de-DE" sz="2800" dirty="0">
              <a:solidFill>
                <a:schemeClr val="bg1"/>
              </a:solidFill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E5D718DD-A989-491B-B2EB-4D3329742FC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59434" y="1332274"/>
            <a:ext cx="4505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SzPct val="80000"/>
              <a:buChar char="•"/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476250" indent="-285750">
              <a:spcBef>
                <a:spcPct val="20000"/>
              </a:spcBef>
              <a:buClr>
                <a:srgbClr val="003399"/>
              </a:buClr>
              <a:buSzPct val="80000"/>
              <a:buChar char="–"/>
              <a:tabLst>
                <a:tab pos="190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99"/>
              </a:buClr>
              <a:buSzPct val="80000"/>
              <a:buChar char="»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>
              <a:spcBef>
                <a:spcPts val="600"/>
              </a:spcBef>
              <a:buClr>
                <a:srgbClr val="006CB5"/>
              </a:buClr>
              <a:buSzTx/>
              <a:buNone/>
            </a:pPr>
            <a:r>
              <a:rPr lang="ru-RU" altLang="de-DE" sz="1800" dirty="0">
                <a:solidFill>
                  <a:schemeClr val="accent4"/>
                </a:solidFill>
                <a:cs typeface="Times New Roman" pitchFamily="18" charset="0"/>
                <a:sym typeface="Times New Roman" pitchFamily="18" charset="0"/>
              </a:rPr>
              <a:t>Решения для </a:t>
            </a:r>
            <a:r>
              <a:rPr lang="en-US" altLang="de-DE" sz="1800" dirty="0">
                <a:solidFill>
                  <a:schemeClr val="accent4"/>
                </a:solidFill>
                <a:cs typeface="Times New Roman" pitchFamily="18" charset="0"/>
                <a:sym typeface="Times New Roman" pitchFamily="18" charset="0"/>
              </a:rPr>
              <a:t/>
            </a:r>
            <a:br>
              <a:rPr lang="en-US" altLang="de-DE" sz="1800" dirty="0">
                <a:solidFill>
                  <a:schemeClr val="accent4"/>
                </a:solidFill>
                <a:cs typeface="Times New Roman" pitchFamily="18" charset="0"/>
                <a:sym typeface="Times New Roman" pitchFamily="18" charset="0"/>
              </a:rPr>
            </a:br>
            <a:r>
              <a:rPr lang="ru-RU" altLang="de-DE" sz="1800" dirty="0">
                <a:solidFill>
                  <a:schemeClr val="accent4"/>
                </a:solidFill>
                <a:cs typeface="Times New Roman" pitchFamily="18" charset="0"/>
                <a:sym typeface="Times New Roman" pitchFamily="18" charset="0"/>
              </a:rPr>
              <a:t>небольших заказчиков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450F2BC-FBD5-474F-B88C-8B99CC8EE02B}"/>
              </a:ext>
            </a:extLst>
          </p:cNvPr>
          <p:cNvSpPr/>
          <p:nvPr/>
        </p:nvSpPr>
        <p:spPr>
          <a:xfrm>
            <a:off x="5378518" y="1317417"/>
            <a:ext cx="1546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buClr>
                <a:srgbClr val="006CB5"/>
              </a:buClr>
              <a:tabLst>
                <a:tab pos="190500" algn="l"/>
              </a:tabLst>
            </a:pPr>
            <a:r>
              <a:rPr lang="ru-RU" altLang="de-DE" sz="1800" dirty="0">
                <a:solidFill>
                  <a:schemeClr val="accent4"/>
                </a:solidFill>
                <a:cs typeface="Times New Roman" pitchFamily="18" charset="0"/>
                <a:sym typeface="Times New Roman" pitchFamily="18" charset="0"/>
              </a:rPr>
              <a:t>Большие </a:t>
            </a:r>
            <a:r>
              <a:rPr lang="en-US" altLang="de-DE" sz="1800" dirty="0">
                <a:solidFill>
                  <a:schemeClr val="accent4"/>
                </a:solidFill>
                <a:cs typeface="Times New Roman" pitchFamily="18" charset="0"/>
                <a:sym typeface="Times New Roman" pitchFamily="18" charset="0"/>
              </a:rPr>
              <a:t/>
            </a:r>
            <a:br>
              <a:rPr lang="en-US" altLang="de-DE" sz="1800" dirty="0">
                <a:solidFill>
                  <a:schemeClr val="accent4"/>
                </a:solidFill>
                <a:cs typeface="Times New Roman" pitchFamily="18" charset="0"/>
                <a:sym typeface="Times New Roman" pitchFamily="18" charset="0"/>
              </a:rPr>
            </a:br>
            <a:r>
              <a:rPr lang="ru-RU" altLang="de-DE" sz="1800" dirty="0">
                <a:solidFill>
                  <a:schemeClr val="accent4"/>
                </a:solidFill>
                <a:cs typeface="Times New Roman" pitchFamily="18" charset="0"/>
                <a:sym typeface="Times New Roman" pitchFamily="18" charset="0"/>
              </a:rPr>
              <a:t>задачи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207F36-AD03-474C-AC71-4178FB32F9BF}"/>
              </a:ext>
            </a:extLst>
          </p:cNvPr>
          <p:cNvSpPr/>
          <p:nvPr/>
        </p:nvSpPr>
        <p:spPr>
          <a:xfrm>
            <a:off x="8065150" y="1470774"/>
            <a:ext cx="8635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buClr>
                <a:srgbClr val="006CB5"/>
              </a:buClr>
              <a:buSzTx/>
            </a:pPr>
            <a:r>
              <a:rPr lang="ru-RU" altLang="de-DE" sz="1800" dirty="0">
                <a:solidFill>
                  <a:schemeClr val="accent4"/>
                </a:solidFill>
                <a:cs typeface="Times New Roman" pitchFamily="18" charset="0"/>
                <a:sym typeface="Times New Roman" pitchFamily="18" charset="0"/>
              </a:rPr>
              <a:t>HPC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D308238-36D3-490C-8AF2-73F91E2DD574}"/>
              </a:ext>
            </a:extLst>
          </p:cNvPr>
          <p:cNvSpPr/>
          <p:nvPr/>
        </p:nvSpPr>
        <p:spPr>
          <a:xfrm>
            <a:off x="10259887" y="1316230"/>
            <a:ext cx="19447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600"/>
              </a:spcBef>
              <a:buClr>
                <a:srgbClr val="006CB5"/>
              </a:buClr>
            </a:pPr>
            <a:r>
              <a:rPr lang="ru-RU" altLang="de-DE" sz="1800" dirty="0" err="1">
                <a:solidFill>
                  <a:schemeClr val="accent4"/>
                </a:solidFill>
                <a:cs typeface="Times New Roman" pitchFamily="18" charset="0"/>
                <a:sym typeface="Times New Roman" pitchFamily="18" charset="0"/>
              </a:rPr>
              <a:t>Hi-end</a:t>
            </a:r>
            <a:r>
              <a:rPr lang="ru-RU" altLang="de-DE" sz="1800" dirty="0">
                <a:solidFill>
                  <a:schemeClr val="accent4"/>
                </a:solidFill>
                <a:cs typeface="Times New Roman" pitchFamily="18" charset="0"/>
                <a:sym typeface="Times New Roman" pitchFamily="18" charset="0"/>
              </a:rPr>
              <a:t> решения </a:t>
            </a:r>
            <a:r>
              <a:rPr lang="en-US" altLang="de-DE" sz="1800" dirty="0">
                <a:solidFill>
                  <a:schemeClr val="accent4"/>
                </a:solidFill>
                <a:cs typeface="Times New Roman" pitchFamily="18" charset="0"/>
                <a:sym typeface="Times New Roman" pitchFamily="18" charset="0"/>
              </a:rPr>
              <a:t/>
            </a:r>
            <a:br>
              <a:rPr lang="en-US" altLang="de-DE" sz="1800" dirty="0">
                <a:solidFill>
                  <a:schemeClr val="accent4"/>
                </a:solidFill>
                <a:cs typeface="Times New Roman" pitchFamily="18" charset="0"/>
                <a:sym typeface="Times New Roman" pitchFamily="18" charset="0"/>
              </a:rPr>
            </a:br>
            <a:r>
              <a:rPr lang="ru-RU" altLang="de-DE" sz="1800" dirty="0">
                <a:solidFill>
                  <a:schemeClr val="accent4"/>
                </a:solidFill>
                <a:cs typeface="Times New Roman" pitchFamily="18" charset="0"/>
                <a:sym typeface="Times New Roman" pitchFamily="18" charset="0"/>
              </a:rPr>
              <a:t>(</a:t>
            </a:r>
            <a:r>
              <a:rPr lang="ru-RU" altLang="de-DE" sz="1800" dirty="0" err="1">
                <a:solidFill>
                  <a:schemeClr val="accent4"/>
                </a:solidFill>
                <a:cs typeface="Times New Roman" pitchFamily="18" charset="0"/>
                <a:sym typeface="Times New Roman" pitchFamily="18" charset="0"/>
              </a:rPr>
              <a:t>prefab</a:t>
            </a:r>
            <a:r>
              <a:rPr lang="ru-RU" altLang="de-DE" sz="1800" dirty="0">
                <a:solidFill>
                  <a:schemeClr val="accent4"/>
                </a:solidFill>
                <a:cs typeface="Times New Roman" pitchFamily="18" charset="0"/>
                <a:sym typeface="Times New Roman" pitchFamily="18" charset="0"/>
              </a:rPr>
              <a:t>)</a:t>
            </a:r>
            <a:endParaRPr lang="ru-RU" sz="1800" dirty="0">
              <a:solidFill>
                <a:schemeClr val="accent4"/>
              </a:solidFill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64" y="1248866"/>
            <a:ext cx="805499" cy="8178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198" y="1262876"/>
            <a:ext cx="772261" cy="7526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71" y="1199567"/>
            <a:ext cx="872951" cy="855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618" y="1210473"/>
            <a:ext cx="848179" cy="807790"/>
          </a:xfrm>
          <a:prstGeom prst="rect">
            <a:avLst/>
          </a:prstGeom>
        </p:spPr>
      </p:pic>
      <p:pic>
        <p:nvPicPr>
          <p:cNvPr id="14" name="Изображение 13" descr="presa-21.png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9" t="21582" r="34322" b="21719"/>
          <a:stretch/>
        </p:blipFill>
        <p:spPr>
          <a:xfrm>
            <a:off x="4452768" y="2303512"/>
            <a:ext cx="3825196" cy="4018916"/>
          </a:xfrm>
          <a:prstGeom prst="rect">
            <a:avLst/>
          </a:prstGeom>
        </p:spPr>
      </p:pic>
      <p:sp>
        <p:nvSpPr>
          <p:cNvPr id="18" name="Text Box 4">
            <a:extLst>
              <a:ext uri="{FF2B5EF4-FFF2-40B4-BE49-F238E27FC236}">
                <a16:creationId xmlns:a16="http://schemas.microsoft.com/office/drawing/2014/main" id="{E5D718DD-A989-491B-B2EB-4D3329742FC0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27386" y="2645946"/>
            <a:ext cx="3384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SzPct val="80000"/>
              <a:buChar char="•"/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476250" indent="-285750">
              <a:spcBef>
                <a:spcPct val="20000"/>
              </a:spcBef>
              <a:buClr>
                <a:srgbClr val="003399"/>
              </a:buClr>
              <a:buSzPct val="80000"/>
              <a:buChar char="–"/>
              <a:tabLst>
                <a:tab pos="190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99"/>
              </a:buClr>
              <a:buSzPct val="80000"/>
              <a:buChar char="»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>
              <a:spcBef>
                <a:spcPts val="600"/>
              </a:spcBef>
              <a:buClr>
                <a:srgbClr val="006CB5"/>
              </a:buClr>
              <a:buSzTx/>
              <a:buNone/>
            </a:pPr>
            <a:r>
              <a:rPr lang="en-US" altLang="de-DE" sz="1800" b="1" dirty="0">
                <a:solidFill>
                  <a:srgbClr val="E3006A"/>
                </a:solidFill>
                <a:cs typeface="Times New Roman" pitchFamily="18" charset="0"/>
                <a:sym typeface="Times New Roman" pitchFamily="18" charset="0"/>
              </a:rPr>
              <a:t>Service Models</a:t>
            </a:r>
            <a:r>
              <a:rPr lang="ru-RU" altLang="de-DE" sz="1800" b="1" dirty="0">
                <a:solidFill>
                  <a:srgbClr val="E3006A"/>
                </a:solidFill>
                <a:cs typeface="Times New Roman" pitchFamily="18" charset="0"/>
                <a:sym typeface="Times New Roman" pitchFamily="18" charset="0"/>
              </a:rPr>
              <a:t> (</a:t>
            </a:r>
            <a:r>
              <a:rPr lang="en-US" altLang="de-DE" sz="1800" b="1" dirty="0">
                <a:solidFill>
                  <a:srgbClr val="E3006A"/>
                </a:solidFill>
                <a:cs typeface="Times New Roman" pitchFamily="18" charset="0"/>
                <a:sym typeface="Times New Roman" pitchFamily="18" charset="0"/>
              </a:rPr>
              <a:t>e.g. </a:t>
            </a:r>
            <a:r>
              <a:rPr lang="en-US" altLang="de-DE" sz="1800" b="1" dirty="0" err="1">
                <a:solidFill>
                  <a:srgbClr val="E3006A"/>
                </a:solidFill>
                <a:cs typeface="Times New Roman" pitchFamily="18" charset="0"/>
                <a:sym typeface="Times New Roman" pitchFamily="18" charset="0"/>
              </a:rPr>
              <a:t>DCaaS</a:t>
            </a:r>
            <a:r>
              <a:rPr lang="en-US" altLang="de-DE" sz="1800" b="1" dirty="0">
                <a:solidFill>
                  <a:srgbClr val="E3006A"/>
                </a:solidFill>
                <a:cs typeface="Times New Roman" pitchFamily="18" charset="0"/>
                <a:sym typeface="Times New Roman" pitchFamily="18" charset="0"/>
              </a:rPr>
              <a:t>)</a:t>
            </a:r>
            <a:endParaRPr lang="ru-RU" altLang="de-DE" sz="1800" b="1" dirty="0">
              <a:solidFill>
                <a:srgbClr val="E3006A"/>
              </a:solidFill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E5D718DD-A989-491B-B2EB-4D3329742FC0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27386" y="3250813"/>
            <a:ext cx="3384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SzPct val="80000"/>
              <a:buChar char="•"/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476250" indent="-285750">
              <a:spcBef>
                <a:spcPct val="20000"/>
              </a:spcBef>
              <a:buClr>
                <a:srgbClr val="003399"/>
              </a:buClr>
              <a:buSzPct val="80000"/>
              <a:buChar char="–"/>
              <a:tabLst>
                <a:tab pos="190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99"/>
              </a:buClr>
              <a:buSzPct val="80000"/>
              <a:buChar char="»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>
              <a:spcBef>
                <a:spcPts val="600"/>
              </a:spcBef>
              <a:buClr>
                <a:srgbClr val="006CB5"/>
              </a:buClr>
              <a:buSzTx/>
              <a:buNone/>
            </a:pPr>
            <a:r>
              <a:rPr lang="en-US" altLang="de-DE" sz="18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 pitchFamily="18" charset="0"/>
                <a:sym typeface="Times New Roman" pitchFamily="18" charset="0"/>
              </a:rPr>
              <a:t>Management Platform</a:t>
            </a:r>
            <a:endParaRPr lang="ru-RU" altLang="de-DE" sz="1800" b="1" dirty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E5D718DD-A989-491B-B2EB-4D3329742FC0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27386" y="3855680"/>
            <a:ext cx="3384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SzPct val="80000"/>
              <a:buChar char="•"/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476250" indent="-285750">
              <a:spcBef>
                <a:spcPct val="20000"/>
              </a:spcBef>
              <a:buClr>
                <a:srgbClr val="003399"/>
              </a:buClr>
              <a:buSzPct val="80000"/>
              <a:buChar char="–"/>
              <a:tabLst>
                <a:tab pos="190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99"/>
              </a:buClr>
              <a:buSzPct val="80000"/>
              <a:buChar char="»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>
              <a:spcBef>
                <a:spcPts val="600"/>
              </a:spcBef>
              <a:buClr>
                <a:srgbClr val="006CB5"/>
              </a:buClr>
              <a:buSzTx/>
              <a:buNone/>
            </a:pPr>
            <a:r>
              <a:rPr lang="en-US" altLang="de-DE" sz="1800" b="1" dirty="0">
                <a:solidFill>
                  <a:srgbClr val="0000FF"/>
                </a:solidFill>
                <a:cs typeface="Times New Roman" pitchFamily="18" charset="0"/>
                <a:sym typeface="Times New Roman" pitchFamily="18" charset="0"/>
              </a:rPr>
              <a:t>Virtualization Platform</a:t>
            </a:r>
            <a:endParaRPr lang="ru-RU" altLang="de-DE" sz="1800" b="1" dirty="0">
              <a:solidFill>
                <a:srgbClr val="0000FF"/>
              </a:solidFill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5D718DD-A989-491B-B2EB-4D3329742FC0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27386" y="4460547"/>
            <a:ext cx="3384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SzPct val="80000"/>
              <a:buChar char="•"/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476250" indent="-285750">
              <a:spcBef>
                <a:spcPct val="20000"/>
              </a:spcBef>
              <a:buClr>
                <a:srgbClr val="003399"/>
              </a:buClr>
              <a:buSzPct val="80000"/>
              <a:buChar char="–"/>
              <a:tabLst>
                <a:tab pos="190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99"/>
              </a:buClr>
              <a:buSzPct val="80000"/>
              <a:buChar char="»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>
              <a:spcBef>
                <a:spcPts val="600"/>
              </a:spcBef>
              <a:buClr>
                <a:srgbClr val="006CB5"/>
              </a:buClr>
              <a:buSzTx/>
              <a:buNone/>
            </a:pPr>
            <a:r>
              <a:rPr lang="en-US" altLang="de-DE" sz="1800" b="1" dirty="0">
                <a:solidFill>
                  <a:schemeClr val="accent4">
                    <a:lumMod val="40000"/>
                    <a:lumOff val="60000"/>
                  </a:schemeClr>
                </a:solidFill>
                <a:cs typeface="Times New Roman" pitchFamily="18" charset="0"/>
                <a:sym typeface="Times New Roman" pitchFamily="18" charset="0"/>
              </a:rPr>
              <a:t>IT Components</a:t>
            </a:r>
            <a:endParaRPr lang="ru-RU" altLang="de-DE" sz="1800" b="1" dirty="0">
              <a:solidFill>
                <a:schemeClr val="accent4">
                  <a:lumMod val="40000"/>
                  <a:lumOff val="60000"/>
                </a:schemeClr>
              </a:solidFill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E5D718DD-A989-491B-B2EB-4D3329742FC0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27386" y="5065414"/>
            <a:ext cx="3384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SzPct val="80000"/>
              <a:buChar char="•"/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476250" indent="-285750">
              <a:spcBef>
                <a:spcPct val="20000"/>
              </a:spcBef>
              <a:buClr>
                <a:srgbClr val="003399"/>
              </a:buClr>
              <a:buSzPct val="80000"/>
              <a:buChar char="–"/>
              <a:tabLst>
                <a:tab pos="190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99"/>
              </a:buClr>
              <a:buSzPct val="80000"/>
              <a:buChar char="»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>
              <a:spcBef>
                <a:spcPts val="600"/>
              </a:spcBef>
              <a:buClr>
                <a:srgbClr val="006CB5"/>
              </a:buClr>
              <a:buSzTx/>
              <a:buNone/>
            </a:pPr>
            <a:r>
              <a:rPr lang="en-US" altLang="de-DE" sz="1800" b="1" dirty="0">
                <a:solidFill>
                  <a:srgbClr val="009900"/>
                </a:solidFill>
                <a:cs typeface="Times New Roman" pitchFamily="18" charset="0"/>
                <a:sym typeface="Times New Roman" pitchFamily="18" charset="0"/>
              </a:rPr>
              <a:t>Physical Infrastructure</a:t>
            </a:r>
            <a:endParaRPr lang="ru-RU" altLang="de-DE" sz="1800" b="1" dirty="0">
              <a:solidFill>
                <a:srgbClr val="009900"/>
              </a:solidFill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id="{E5D718DD-A989-491B-B2EB-4D3329742FC0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27386" y="5670282"/>
            <a:ext cx="3384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SzPct val="80000"/>
              <a:buChar char="•"/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476250" indent="-285750">
              <a:spcBef>
                <a:spcPct val="20000"/>
              </a:spcBef>
              <a:buClr>
                <a:srgbClr val="003399"/>
              </a:buClr>
              <a:buSzPct val="80000"/>
              <a:buChar char="–"/>
              <a:tabLst>
                <a:tab pos="190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99"/>
              </a:buClr>
              <a:buSzPct val="80000"/>
              <a:buChar char="»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>
              <a:spcBef>
                <a:spcPts val="600"/>
              </a:spcBef>
              <a:buClr>
                <a:srgbClr val="006CB5"/>
              </a:buClr>
              <a:buSzTx/>
              <a:buNone/>
            </a:pPr>
            <a:r>
              <a:rPr lang="en-US" altLang="de-DE" sz="1800" b="1" dirty="0">
                <a:solidFill>
                  <a:schemeClr val="bg2">
                    <a:lumMod val="85000"/>
                  </a:schemeClr>
                </a:solidFill>
                <a:cs typeface="Times New Roman" pitchFamily="18" charset="0"/>
                <a:sym typeface="Times New Roman" pitchFamily="18" charset="0"/>
              </a:rPr>
              <a:t>Location</a:t>
            </a:r>
            <a:endParaRPr lang="ru-RU" altLang="de-DE" sz="1800" b="1" dirty="0">
              <a:solidFill>
                <a:schemeClr val="bg2">
                  <a:lumMod val="85000"/>
                </a:schemeClr>
              </a:solidFill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E5D718DD-A989-491B-B2EB-4D3329742FC0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396339" y="3726066"/>
            <a:ext cx="244827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SzPct val="80000"/>
              <a:buChar char="•"/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476250" indent="-285750">
              <a:spcBef>
                <a:spcPct val="20000"/>
              </a:spcBef>
              <a:buClr>
                <a:srgbClr val="003399"/>
              </a:buClr>
              <a:buSzPct val="80000"/>
              <a:buChar char="–"/>
              <a:tabLst>
                <a:tab pos="190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99"/>
              </a:buClr>
              <a:buSzPct val="80000"/>
              <a:buChar char="»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>
              <a:spcBef>
                <a:spcPts val="600"/>
              </a:spcBef>
              <a:buClr>
                <a:srgbClr val="006CB5"/>
              </a:buClr>
              <a:buSzTx/>
              <a:buNone/>
            </a:pPr>
            <a:r>
              <a:rPr lang="en-US" altLang="de-DE" sz="1400" dirty="0">
                <a:solidFill>
                  <a:schemeClr val="bg2"/>
                </a:solidFill>
                <a:cs typeface="Times New Roman" pitchFamily="18" charset="0"/>
                <a:sym typeface="Times New Roman" pitchFamily="18" charset="0"/>
              </a:rPr>
              <a:t>Hyperscale Datacenter</a:t>
            </a:r>
          </a:p>
          <a:p>
            <a:pPr marL="0" lvl="1" indent="0">
              <a:spcBef>
                <a:spcPts val="600"/>
              </a:spcBef>
              <a:buClr>
                <a:srgbClr val="006CB5"/>
              </a:buClr>
              <a:buSzTx/>
              <a:buNone/>
            </a:pPr>
            <a:r>
              <a:rPr lang="en-US" altLang="de-DE" sz="1400" dirty="0">
                <a:solidFill>
                  <a:schemeClr val="bg2"/>
                </a:solidFill>
                <a:cs typeface="Times New Roman" pitchFamily="18" charset="0"/>
                <a:sym typeface="Times New Roman" pitchFamily="18" charset="0"/>
              </a:rPr>
              <a:t>Enterprise Datacenter</a:t>
            </a:r>
          </a:p>
          <a:p>
            <a:pPr marL="0" lvl="1" indent="0">
              <a:spcBef>
                <a:spcPts val="600"/>
              </a:spcBef>
              <a:buClr>
                <a:srgbClr val="006CB5"/>
              </a:buClr>
              <a:buSzTx/>
              <a:buNone/>
            </a:pPr>
            <a:r>
              <a:rPr lang="en-US" altLang="de-DE" sz="1400" dirty="0">
                <a:solidFill>
                  <a:schemeClr val="bg2"/>
                </a:solidFill>
                <a:cs typeface="Times New Roman" pitchFamily="18" charset="0"/>
                <a:sym typeface="Times New Roman" pitchFamily="18" charset="0"/>
              </a:rPr>
              <a:t>Container Datacenter</a:t>
            </a:r>
          </a:p>
          <a:p>
            <a:pPr marL="0" lvl="1" indent="0">
              <a:spcBef>
                <a:spcPts val="600"/>
              </a:spcBef>
              <a:buClr>
                <a:srgbClr val="006CB5"/>
              </a:buClr>
              <a:buSzTx/>
              <a:buNone/>
            </a:pPr>
            <a:r>
              <a:rPr lang="en-US" altLang="de-DE" sz="1400" dirty="0">
                <a:solidFill>
                  <a:schemeClr val="bg2"/>
                </a:solidFill>
                <a:cs typeface="Times New Roman" pitchFamily="18" charset="0"/>
                <a:sym typeface="Times New Roman" pitchFamily="18" charset="0"/>
              </a:rPr>
              <a:t>Private Cloud Datacenter</a:t>
            </a:r>
          </a:p>
          <a:p>
            <a:pPr marL="0" lvl="1" indent="0">
              <a:spcBef>
                <a:spcPts val="600"/>
              </a:spcBef>
              <a:buClr>
                <a:srgbClr val="006CB5"/>
              </a:buClr>
              <a:buSzTx/>
              <a:buNone/>
            </a:pPr>
            <a:r>
              <a:rPr lang="en-US" altLang="de-DE" sz="1400" dirty="0">
                <a:solidFill>
                  <a:schemeClr val="bg2"/>
                </a:solidFill>
                <a:cs typeface="Times New Roman" pitchFamily="18" charset="0"/>
                <a:sym typeface="Times New Roman" pitchFamily="18" charset="0"/>
              </a:rPr>
              <a:t>Edge Datacenter</a:t>
            </a:r>
          </a:p>
          <a:p>
            <a:pPr marL="0" lvl="1" indent="0">
              <a:spcBef>
                <a:spcPts val="600"/>
              </a:spcBef>
              <a:buClr>
                <a:srgbClr val="006CB5"/>
              </a:buClr>
              <a:buSzTx/>
              <a:buNone/>
            </a:pPr>
            <a:r>
              <a:rPr lang="en-US" altLang="de-DE" sz="1400" dirty="0">
                <a:solidFill>
                  <a:schemeClr val="bg2"/>
                </a:solidFill>
                <a:cs typeface="Times New Roman" pitchFamily="18" charset="0"/>
                <a:sym typeface="Times New Roman" pitchFamily="18" charset="0"/>
              </a:rPr>
              <a:t>Micro Datacenter</a:t>
            </a:r>
          </a:p>
          <a:p>
            <a:pPr marL="0" lvl="1" indent="0">
              <a:spcBef>
                <a:spcPts val="600"/>
              </a:spcBef>
              <a:buClr>
                <a:srgbClr val="006CB5"/>
              </a:buClr>
              <a:buSzTx/>
              <a:buNone/>
            </a:pPr>
            <a:r>
              <a:rPr lang="en-US" altLang="de-DE" sz="1400" dirty="0">
                <a:solidFill>
                  <a:schemeClr val="bg2"/>
                </a:solidFill>
                <a:cs typeface="Times New Roman" pitchFamily="18" charset="0"/>
                <a:sym typeface="Times New Roman" pitchFamily="18" charset="0"/>
              </a:rPr>
              <a:t>Rack</a:t>
            </a:r>
            <a:endParaRPr lang="ru-RU" altLang="de-DE" sz="1400" dirty="0">
              <a:solidFill>
                <a:schemeClr val="bg2"/>
              </a:solidFill>
              <a:cs typeface="Times New Roman" pitchFamily="18" charset="0"/>
              <a:sym typeface="Times New Roman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6948066" y="3294018"/>
            <a:ext cx="115212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7117482" y="3210007"/>
            <a:ext cx="115212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7286898" y="3125998"/>
            <a:ext cx="1173336" cy="2400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7625730" y="2933978"/>
            <a:ext cx="1122536" cy="24002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7795146" y="2861970"/>
            <a:ext cx="1169144" cy="1200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7964562" y="2789962"/>
            <a:ext cx="1143744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7456314" y="3041989"/>
            <a:ext cx="1147937" cy="3600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9108306" y="2789962"/>
            <a:ext cx="288032" cy="108012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8964290" y="2861970"/>
            <a:ext cx="432048" cy="129614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 flipV="1">
            <a:off x="8748266" y="2933978"/>
            <a:ext cx="648072" cy="151216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>
            <a:cxnSpLocks/>
            <a:stCxn id="24" idx="1"/>
          </p:cNvCxnSpPr>
          <p:nvPr/>
        </p:nvCxnSpPr>
        <p:spPr>
          <a:xfrm flipH="1" flipV="1">
            <a:off x="8604251" y="3077994"/>
            <a:ext cx="792088" cy="167912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 flipV="1">
            <a:off x="8460234" y="3150002"/>
            <a:ext cx="936103" cy="187220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H="1" flipV="1">
            <a:off x="8244210" y="3222010"/>
            <a:ext cx="1152128" cy="2088232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 flipV="1">
            <a:off x="8100194" y="3294018"/>
            <a:ext cx="1296144" cy="2304256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9" descr="T:\mtk\mak-mtk-int-ims\Vorlagen+Formulare\PowerPoint\PowerLine_16_9\R_Powerpoint_Titel+Inhaltseiten_Breitbild_338,67x190,5_GB-1.png">
            <a:extLst>
              <a:ext uri="{FF2B5EF4-FFF2-40B4-BE49-F238E27FC236}">
                <a16:creationId xmlns:a16="http://schemas.microsoft.com/office/drawing/2014/main" id="{B1759ECD-7FBA-4246-8C18-16908590D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69"/>
          <a:stretch/>
        </p:blipFill>
        <p:spPr bwMode="auto">
          <a:xfrm>
            <a:off x="1" y="5562828"/>
            <a:ext cx="12599988" cy="16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578" y="143272"/>
            <a:ext cx="9334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80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E27B49-0554-45B3-AF3D-4CB6ECAC69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043" r="-1" b="5505"/>
          <a:stretch/>
        </p:blipFill>
        <p:spPr>
          <a:xfrm>
            <a:off x="0" y="-7268"/>
            <a:ext cx="12599988" cy="7199313"/>
          </a:xfrm>
          <a:prstGeom prst="rect">
            <a:avLst/>
          </a:prstGeom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7E019747-438B-4720-AE51-9275F662D4B4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321906" y="2692141"/>
            <a:ext cx="6372002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SzPct val="80000"/>
              <a:buChar char="•"/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476250" indent="-285750">
              <a:spcBef>
                <a:spcPct val="20000"/>
              </a:spcBef>
              <a:buClr>
                <a:srgbClr val="003399"/>
              </a:buClr>
              <a:buSzPct val="80000"/>
              <a:buChar char="–"/>
              <a:tabLst>
                <a:tab pos="190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99"/>
              </a:buClr>
              <a:buSzPct val="80000"/>
              <a:buChar char="»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tabLst>
                <a:tab pos="1905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7038" lvl="1" indent="-187038">
              <a:spcBef>
                <a:spcPts val="600"/>
              </a:spcBef>
              <a:buClr>
                <a:srgbClr val="006CB5"/>
              </a:buClr>
              <a:buSzTx/>
              <a:buFont typeface="Wingdings"/>
              <a:buChar char="§"/>
            </a:pP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TS IT — современный стандарт ИT-стоек и комплектующих.</a:t>
            </a: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SzTx/>
              <a:buFont typeface="Wingdings"/>
              <a:buChar char="§"/>
            </a:pP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Простой выбор комплектующих и составление спецификаций.</a:t>
            </a: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SzTx/>
              <a:buFont typeface="Wingdings"/>
              <a:buChar char="§"/>
            </a:pP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Простой и быстрый монтаж благодаря технологии крепления элементов на защелках (</a:t>
            </a:r>
            <a:r>
              <a:rPr lang="ru-RU" altLang="de-DE" sz="1600" dirty="0" err="1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Snap-In</a:t>
            </a: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).</a:t>
            </a:r>
          </a:p>
          <a:p>
            <a:pPr marL="187038" lvl="1" indent="-187038">
              <a:spcBef>
                <a:spcPts val="600"/>
              </a:spcBef>
              <a:buClr>
                <a:srgbClr val="006CB5"/>
              </a:buClr>
              <a:buSzTx/>
              <a:buFont typeface="Wingdings"/>
              <a:buChar char="§"/>
            </a:pP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Единая платформа шкафов для сетевого </a:t>
            </a:r>
            <a:r>
              <a:rPr lang="en-US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/>
            </a:r>
            <a:br>
              <a:rPr lang="en-US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</a:br>
            <a:r>
              <a:rPr lang="ru-RU" altLang="de-DE" sz="1600" dirty="0">
                <a:solidFill>
                  <a:schemeClr val="bg1"/>
                </a:solidFill>
                <a:cs typeface="Times New Roman" pitchFamily="18" charset="0"/>
                <a:sym typeface="Times New Roman" pitchFamily="18" charset="0"/>
              </a:rPr>
              <a:t>и серверного оборудования.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E441199D-FE2D-4F37-8B71-A740B7748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010" y="935360"/>
            <a:ext cx="6155978" cy="165618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74409" tIns="74409" rIns="74409" bIns="74409" anchor="ctr"/>
          <a:lstStyle/>
          <a:p>
            <a:r>
              <a:rPr lang="ru-RU" altLang="en-US" sz="2000" b="1" kern="0" dirty="0">
                <a:solidFill>
                  <a:schemeClr val="accent4"/>
                </a:solidFill>
              </a:rPr>
              <a:t>Базируясь на проверенной платформе TS 8, TS-IT полон инноваций, благодаря которым он будет гибко адаптироваться к </a:t>
            </a:r>
            <a:r>
              <a:rPr lang="ru-RU" altLang="en-US" sz="2000" b="1" kern="0" dirty="0" smtClean="0">
                <a:solidFill>
                  <a:schemeClr val="accent4"/>
                </a:solidFill>
              </a:rPr>
              <a:t>потребностям любого клиента.</a:t>
            </a:r>
            <a:endParaRPr lang="ru-RU" altLang="en-US" sz="2000" b="1" kern="0" dirty="0">
              <a:solidFill>
                <a:schemeClr val="accent4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DAB4CE8-51D2-4BA5-8EEA-93F1D7FAB3BE}"/>
              </a:ext>
            </a:extLst>
          </p:cNvPr>
          <p:cNvSpPr txBox="1">
            <a:spLocks/>
          </p:cNvSpPr>
          <p:nvPr/>
        </p:nvSpPr>
        <p:spPr>
          <a:xfrm>
            <a:off x="6372002" y="359296"/>
            <a:ext cx="2880320" cy="433379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248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5pPr>
            <a:lvl6pPr marL="472516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6pPr>
            <a:lvl7pPr marL="945032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7pPr>
            <a:lvl8pPr marL="1417549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8pPr>
            <a:lvl9pPr marL="1890065" algn="ctr" rtl="0" eaLnBrk="1" fontAlgn="base" hangingPunct="1">
              <a:spcBef>
                <a:spcPct val="0"/>
              </a:spcBef>
              <a:spcAft>
                <a:spcPct val="0"/>
              </a:spcAft>
              <a:defRPr sz="248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TS IT</a:t>
            </a:r>
            <a:endParaRPr lang="ru-RU" altLang="de-DE" sz="2800" dirty="0">
              <a:solidFill>
                <a:schemeClr val="bg1"/>
              </a:solidFill>
            </a:endParaRPr>
          </a:p>
        </p:txBody>
      </p:sp>
      <p:pic>
        <p:nvPicPr>
          <p:cNvPr id="6" name="Picture 9" descr="T:\mtk\mak-mtk-int-ims\Vorlagen+Formulare\PowerPoint\PowerLine_16_9\R_Powerpoint_Titel+Inhaltseiten_Breitbild_338,67x190,5_GB-1.png">
            <a:extLst>
              <a:ext uri="{FF2B5EF4-FFF2-40B4-BE49-F238E27FC236}">
                <a16:creationId xmlns:a16="http://schemas.microsoft.com/office/drawing/2014/main" id="{4FFDD9BD-DA3E-48A1-8AB7-01CF64818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69"/>
          <a:stretch/>
        </p:blipFill>
        <p:spPr bwMode="auto">
          <a:xfrm>
            <a:off x="1" y="5562828"/>
            <a:ext cx="12599988" cy="16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578" y="143272"/>
            <a:ext cx="9334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67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"/>
  <p:tag name="MIO_SHOW_DATE" val="False"/>
  <p:tag name="MIO_SHOW_FOOTER" val="True"/>
  <p:tag name="MIO_SHOW_PAGENUMBER" val="True"/>
  <p:tag name="MIO_AVOID_BLANK_LAYOUT" val="True"/>
  <p:tag name="MIO_CD_LAYOUT_VALID_AREA" val="False"/>
  <p:tag name="MIO_NUMBER_OF_VALID_LAYOUTS" val="5"/>
  <p:tag name="MIO_HDS" val="True"/>
  <p:tag name="MIO_EK" val="3138"/>
  <p:tag name="MIO_EKGUID" val="e50c0736-0562-4b25-a804-fb22a9b15ad2"/>
  <p:tag name="MIO_UPDATE" val="True"/>
  <p:tag name="MIO_VERSION" val="25.01.2017 12:44:43"/>
  <p:tag name="MIO_DBID" val="338A29B5-695B-45AD-981D-46622E76BF4A"/>
  <p:tag name="MIO_LASTDOWNLOADED" val="07.02.2017 15:04:22"/>
  <p:tag name="MIO_OBJECTNAME" val="16:9 EN Master Rittal"/>
  <p:tag name="MIO_LASTEDITORNAME" val="Katharina Kampen"/>
  <p:tag name="MIO_CDID" val="1dbdf7e2-6949-44a4-8710-a3706efefda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cdc61fcd-2540-4680-9617-d58c7b951ff0"/>
  <p:tag name="MIO_EK" val="4937"/>
  <p:tag name="MIO_EKGUID" val="2a9a7cac-4a93-47e1-befb-819ccd46a14a"/>
  <p:tag name="MIO_UPDATE" val="True"/>
  <p:tag name="MIO_VERSION" val="23.12.2016 09:26:43"/>
  <p:tag name="MIO_DBID" val="338A29B5-695B-45AD-981D-46622E76BF4A"/>
  <p:tag name="MIO_LASTDOWNLOADED" val="07.02.2017 15:04:52"/>
  <p:tag name="MIO_OBJECTNAME" val="IT with title"/>
  <p:tag name="MIO_LASTEDITORNAME" val="Benjamin Müller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" val="EMPOWERBULLET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" val="EMPOWERBULLE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" val="EMPOWERBULLE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" val="EMPOWERBULLET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" val="EMPOWERBULLET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" val="EMPOWERBULLET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" val="EMPOWERBULLET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" val="EMPOWERBULLET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" val="EMPOWERBULLET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97d6e160-4985-4062-86a8-f765f9d27fda"/>
  <p:tag name="MIO_EK_DESIGN" val="543"/>
  <p:tag name="MIO_VERSION_DESIGN" val="12.05.2015 12:19:14"/>
  <p:tag name="MIO_DBID_DESIGN" val="5A6B061C-4E0F-4296-8318-E7D2B78CDA89"/>
  <p:tag name="MIO_EK" val="8452"/>
  <p:tag name="MIO_EKGUID" val="8bad1f94-64f3-45fe-957a-169f5609f70b"/>
  <p:tag name="MIO_UPDATE" val="True"/>
  <p:tag name="MIO_VERSION" val="07.02.2017 11:04:02"/>
  <p:tag name="MIO_DBID" val="338A29B5-695B-45AD-981D-46622E76BF4A"/>
  <p:tag name="MIO_LASTDOWNLOADED" val="07.02.2017 15:58:16"/>
  <p:tag name="MIO_OBJECTNAME" val="Text 16 pt Text 16 pt"/>
  <p:tag name="MIO_LASTEDITORNAME" val="Raffaela De Bastiani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" val="EMPOWERBULLET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" val="EMPOWERBULLET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97d6e160-4985-4062-86a8-f765f9d27fda"/>
  <p:tag name="MIO_EK_DESIGN" val="543"/>
  <p:tag name="MIO_VERSION_DESIGN" val="12.05.2015 12:19:14"/>
  <p:tag name="MIO_DBID_DESIGN" val="5A6B061C-4E0F-4296-8318-E7D2B78CDA89"/>
  <p:tag name="MIO_EK" val="8452"/>
  <p:tag name="MIO_EKGUID" val="8bad1f94-64f3-45fe-957a-169f5609f70b"/>
  <p:tag name="MIO_UPDATE" val="True"/>
  <p:tag name="MIO_VERSION" val="07.02.2017 11:04:02"/>
  <p:tag name="MIO_DBID" val="338A29B5-695B-45AD-981D-46622E76BF4A"/>
  <p:tag name="MIO_LASTDOWNLOADED" val="07.02.2017 15:58:16"/>
  <p:tag name="MIO_OBJECTNAME" val="Text 16 pt Text 16 pt"/>
  <p:tag name="MIO_LASTEDITORNAME" val="Raffaela De Bastiani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" val="EMPOWERBULLET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" val="EMPOWERBULLET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" val="EMPOWERBULLET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" val="EMPOWERBULLET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" val="EMPOWERBULLET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" val="EMPOWERBULLE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heme/theme1.xml><?xml version="1.0" encoding="utf-8"?>
<a:theme xmlns:a="http://schemas.openxmlformats.org/drawingml/2006/main" name="For external and internal Presentation">
  <a:themeElements>
    <a:clrScheme name="Hyperlink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3006A"/>
      </a:accent1>
      <a:accent2>
        <a:srgbClr val="93117E"/>
      </a:accent2>
      <a:accent3>
        <a:srgbClr val="005EA8"/>
      </a:accent3>
      <a:accent4>
        <a:srgbClr val="008BD0"/>
      </a:accent4>
      <a:accent5>
        <a:srgbClr val="008E4F"/>
      </a:accent5>
      <a:accent6>
        <a:srgbClr val="00000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algn="ctr">
          <a:noFill/>
          <a:miter lim="800000"/>
          <a:headEnd/>
          <a:tailEnd/>
        </a:ln>
      </a:spPr>
      <a:bodyPr lIns="72000" tIns="72000" rIns="72000" bIns="72000" rtlCol="0" anchor="ctr"/>
      <a:lstStyle>
        <a:defPPr algn="ctr" rtl="0" eaLnBrk="1" fontAlgn="base" hangingPunct="1">
          <a:lnSpc>
            <a:spcPct val="100000"/>
          </a:lnSpc>
          <a:spcBef>
            <a:spcPct val="0"/>
          </a:spcBef>
          <a:spcAft>
            <a:spcPct val="0"/>
          </a:spcAft>
          <a:defRPr sz="1800" b="1" i="0" u="none" kern="0" baseline="0" dirty="0" smtClean="0">
            <a:solidFill>
              <a:srgbClr val="000000"/>
            </a:solidFill>
            <a:latin typeface="Arial"/>
            <a:ea typeface="ＭＳ Ｐゴシック" charset="-128"/>
          </a:defRPr>
        </a:defPPr>
      </a:lst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72000" tIns="72000" rIns="72000" bIns="72000" rtlCol="0" anchor="ctr">
        <a:spAutoFit/>
      </a:bodyPr>
      <a:lstStyle>
        <a:defPPr marL="180975" indent="-180975" algn="ctr" rtl="0" eaLnBrk="1" fontAlgn="base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dk1"/>
          </a:buClr>
          <a:buFont typeface="Wingdings"/>
          <a:buChar char="§"/>
          <a:defRPr sz="1800" b="0" i="0" u="none" baseline="0" dirty="0" smtClean="0">
            <a:solidFill>
              <a:srgbClr val="000000"/>
            </a:solidFill>
            <a:latin typeface="Arial"/>
            <a:ea typeface="ＭＳ Ｐゴシック" charset="-128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ittal_Template_professional_german_4_3_für empower.potx" id="{3F3A8DE8-E5CD-4ECD-9B08-CEBDED6CF625}" vid="{DFCC9412-FA64-4624-8028-4F5A4F93D911}"/>
    </a:ext>
  </a:ext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Hyperlink">
    <a:dk1>
      <a:srgbClr val="000000"/>
    </a:dk1>
    <a:lt1>
      <a:srgbClr val="FFFFFF"/>
    </a:lt1>
    <a:dk2>
      <a:srgbClr val="000000"/>
    </a:dk2>
    <a:lt2>
      <a:srgbClr val="FFFFFF"/>
    </a:lt2>
    <a:accent1>
      <a:srgbClr val="E3006A"/>
    </a:accent1>
    <a:accent2>
      <a:srgbClr val="93117E"/>
    </a:accent2>
    <a:accent3>
      <a:srgbClr val="005EA8"/>
    </a:accent3>
    <a:accent4>
      <a:srgbClr val="008BD0"/>
    </a:accent4>
    <a:accent5>
      <a:srgbClr val="008E4F"/>
    </a:accent5>
    <a:accent6>
      <a:srgbClr val="000000"/>
    </a:accent6>
    <a:hlink>
      <a:srgbClr val="000000"/>
    </a:hlink>
    <a:folHlink>
      <a:srgbClr val="000000"/>
    </a:folHlink>
  </a:clrScheme>
</a:themeOverride>
</file>

<file path=ppt/theme/themeOverride10.xml><?xml version="1.0" encoding="utf-8"?>
<a:themeOverride xmlns:a="http://schemas.openxmlformats.org/drawingml/2006/main">
  <a:clrScheme name="Hyperlink">
    <a:dk1>
      <a:srgbClr val="000000"/>
    </a:dk1>
    <a:lt1>
      <a:srgbClr val="FFFFFF"/>
    </a:lt1>
    <a:dk2>
      <a:srgbClr val="000000"/>
    </a:dk2>
    <a:lt2>
      <a:srgbClr val="FFFFFF"/>
    </a:lt2>
    <a:accent1>
      <a:srgbClr val="E3006A"/>
    </a:accent1>
    <a:accent2>
      <a:srgbClr val="93117E"/>
    </a:accent2>
    <a:accent3>
      <a:srgbClr val="005EA8"/>
    </a:accent3>
    <a:accent4>
      <a:srgbClr val="008BD0"/>
    </a:accent4>
    <a:accent5>
      <a:srgbClr val="008E4F"/>
    </a:accent5>
    <a:accent6>
      <a:srgbClr val="000000"/>
    </a:accent6>
    <a:hlink>
      <a:srgbClr val="000000"/>
    </a:hlink>
    <a:folHlink>
      <a:srgbClr val="000000"/>
    </a:folHlink>
  </a:clrScheme>
</a:themeOverride>
</file>

<file path=ppt/theme/themeOverride11.xml><?xml version="1.0" encoding="utf-8"?>
<a:themeOverride xmlns:a="http://schemas.openxmlformats.org/drawingml/2006/main">
  <a:clrScheme name="Hyperlink">
    <a:dk1>
      <a:srgbClr val="000000"/>
    </a:dk1>
    <a:lt1>
      <a:srgbClr val="FFFFFF"/>
    </a:lt1>
    <a:dk2>
      <a:srgbClr val="000000"/>
    </a:dk2>
    <a:lt2>
      <a:srgbClr val="FFFFFF"/>
    </a:lt2>
    <a:accent1>
      <a:srgbClr val="E3006A"/>
    </a:accent1>
    <a:accent2>
      <a:srgbClr val="93117E"/>
    </a:accent2>
    <a:accent3>
      <a:srgbClr val="005EA8"/>
    </a:accent3>
    <a:accent4>
      <a:srgbClr val="008BD0"/>
    </a:accent4>
    <a:accent5>
      <a:srgbClr val="008E4F"/>
    </a:accent5>
    <a:accent6>
      <a:srgbClr val="000000"/>
    </a:accent6>
    <a:hlink>
      <a:srgbClr val="000000"/>
    </a:hlink>
    <a:folHlink>
      <a:srgbClr val="000000"/>
    </a:folHlink>
  </a:clrScheme>
</a:themeOverride>
</file>

<file path=ppt/theme/themeOverride12.xml><?xml version="1.0" encoding="utf-8"?>
<a:themeOverride xmlns:a="http://schemas.openxmlformats.org/drawingml/2006/main">
  <a:clrScheme name="Hyperlink">
    <a:dk1>
      <a:srgbClr val="000000"/>
    </a:dk1>
    <a:lt1>
      <a:srgbClr val="FFFFFF"/>
    </a:lt1>
    <a:dk2>
      <a:srgbClr val="000000"/>
    </a:dk2>
    <a:lt2>
      <a:srgbClr val="FFFFFF"/>
    </a:lt2>
    <a:accent1>
      <a:srgbClr val="E3006A"/>
    </a:accent1>
    <a:accent2>
      <a:srgbClr val="93117E"/>
    </a:accent2>
    <a:accent3>
      <a:srgbClr val="005EA8"/>
    </a:accent3>
    <a:accent4>
      <a:srgbClr val="008BD0"/>
    </a:accent4>
    <a:accent5>
      <a:srgbClr val="008E4F"/>
    </a:accent5>
    <a:accent6>
      <a:srgbClr val="000000"/>
    </a:accent6>
    <a:hlink>
      <a:srgbClr val="000000"/>
    </a:hlink>
    <a:folHlink>
      <a:srgbClr val="000000"/>
    </a:folHlink>
  </a:clrScheme>
</a:themeOverride>
</file>

<file path=ppt/theme/themeOverride13.xml><?xml version="1.0" encoding="utf-8"?>
<a:themeOverride xmlns:a="http://schemas.openxmlformats.org/drawingml/2006/main">
  <a:clrScheme name="Hyperlink">
    <a:dk1>
      <a:srgbClr val="000000"/>
    </a:dk1>
    <a:lt1>
      <a:srgbClr val="FFFFFF"/>
    </a:lt1>
    <a:dk2>
      <a:srgbClr val="000000"/>
    </a:dk2>
    <a:lt2>
      <a:srgbClr val="FFFFFF"/>
    </a:lt2>
    <a:accent1>
      <a:srgbClr val="E3006A"/>
    </a:accent1>
    <a:accent2>
      <a:srgbClr val="93117E"/>
    </a:accent2>
    <a:accent3>
      <a:srgbClr val="005EA8"/>
    </a:accent3>
    <a:accent4>
      <a:srgbClr val="008BD0"/>
    </a:accent4>
    <a:accent5>
      <a:srgbClr val="008E4F"/>
    </a:accent5>
    <a:accent6>
      <a:srgbClr val="000000"/>
    </a:accent6>
    <a:hlink>
      <a:srgbClr val="000000"/>
    </a:hlink>
    <a:folHlink>
      <a:srgbClr val="000000"/>
    </a:folHlink>
  </a:clrScheme>
</a:themeOverride>
</file>

<file path=ppt/theme/themeOverride14.xml><?xml version="1.0" encoding="utf-8"?>
<a:themeOverride xmlns:a="http://schemas.openxmlformats.org/drawingml/2006/main">
  <a:clrScheme name="Hyperlink">
    <a:dk1>
      <a:srgbClr val="000000"/>
    </a:dk1>
    <a:lt1>
      <a:srgbClr val="FFFFFF"/>
    </a:lt1>
    <a:dk2>
      <a:srgbClr val="000000"/>
    </a:dk2>
    <a:lt2>
      <a:srgbClr val="FFFFFF"/>
    </a:lt2>
    <a:accent1>
      <a:srgbClr val="E3006A"/>
    </a:accent1>
    <a:accent2>
      <a:srgbClr val="93117E"/>
    </a:accent2>
    <a:accent3>
      <a:srgbClr val="005EA8"/>
    </a:accent3>
    <a:accent4>
      <a:srgbClr val="008BD0"/>
    </a:accent4>
    <a:accent5>
      <a:srgbClr val="008E4F"/>
    </a:accent5>
    <a:accent6>
      <a:srgbClr val="000000"/>
    </a:accent6>
    <a:hlink>
      <a:srgbClr val="000000"/>
    </a:hlink>
    <a:folHlink>
      <a:srgbClr val="000000"/>
    </a:folHlink>
  </a:clrScheme>
</a:themeOverride>
</file>

<file path=ppt/theme/themeOverride15.xml><?xml version="1.0" encoding="utf-8"?>
<a:themeOverride xmlns:a="http://schemas.openxmlformats.org/drawingml/2006/main">
  <a:clrScheme name="Hyperlink">
    <a:dk1>
      <a:srgbClr val="000000"/>
    </a:dk1>
    <a:lt1>
      <a:srgbClr val="FFFFFF"/>
    </a:lt1>
    <a:dk2>
      <a:srgbClr val="000000"/>
    </a:dk2>
    <a:lt2>
      <a:srgbClr val="FFFFFF"/>
    </a:lt2>
    <a:accent1>
      <a:srgbClr val="E3006A"/>
    </a:accent1>
    <a:accent2>
      <a:srgbClr val="93117E"/>
    </a:accent2>
    <a:accent3>
      <a:srgbClr val="005EA8"/>
    </a:accent3>
    <a:accent4>
      <a:srgbClr val="008BD0"/>
    </a:accent4>
    <a:accent5>
      <a:srgbClr val="008E4F"/>
    </a:accent5>
    <a:accent6>
      <a:srgbClr val="000000"/>
    </a:accent6>
    <a:hlink>
      <a:srgbClr val="000000"/>
    </a:hlink>
    <a:folHlink>
      <a:srgbClr val="000000"/>
    </a:folHlink>
  </a:clrScheme>
</a:themeOverride>
</file>

<file path=ppt/theme/themeOverride2.xml><?xml version="1.0" encoding="utf-8"?>
<a:themeOverride xmlns:a="http://schemas.openxmlformats.org/drawingml/2006/main">
  <a:clrScheme name="Hyperlink">
    <a:dk1>
      <a:srgbClr val="000000"/>
    </a:dk1>
    <a:lt1>
      <a:srgbClr val="FFFFFF"/>
    </a:lt1>
    <a:dk2>
      <a:srgbClr val="000000"/>
    </a:dk2>
    <a:lt2>
      <a:srgbClr val="FFFFFF"/>
    </a:lt2>
    <a:accent1>
      <a:srgbClr val="E3006A"/>
    </a:accent1>
    <a:accent2>
      <a:srgbClr val="93117E"/>
    </a:accent2>
    <a:accent3>
      <a:srgbClr val="005EA8"/>
    </a:accent3>
    <a:accent4>
      <a:srgbClr val="008BD0"/>
    </a:accent4>
    <a:accent5>
      <a:srgbClr val="008E4F"/>
    </a:accent5>
    <a:accent6>
      <a:srgbClr val="000000"/>
    </a:accent6>
    <a:hlink>
      <a:srgbClr val="000000"/>
    </a:hlink>
    <a:folHlink>
      <a:srgbClr val="000000"/>
    </a:folHlink>
  </a:clrScheme>
</a:themeOverride>
</file>

<file path=ppt/theme/themeOverride3.xml><?xml version="1.0" encoding="utf-8"?>
<a:themeOverride xmlns:a="http://schemas.openxmlformats.org/drawingml/2006/main">
  <a:clrScheme name="Hyperlink">
    <a:dk1>
      <a:srgbClr val="000000"/>
    </a:dk1>
    <a:lt1>
      <a:srgbClr val="FFFFFF"/>
    </a:lt1>
    <a:dk2>
      <a:srgbClr val="000000"/>
    </a:dk2>
    <a:lt2>
      <a:srgbClr val="FFFFFF"/>
    </a:lt2>
    <a:accent1>
      <a:srgbClr val="E3006A"/>
    </a:accent1>
    <a:accent2>
      <a:srgbClr val="93117E"/>
    </a:accent2>
    <a:accent3>
      <a:srgbClr val="005EA8"/>
    </a:accent3>
    <a:accent4>
      <a:srgbClr val="008BD0"/>
    </a:accent4>
    <a:accent5>
      <a:srgbClr val="008E4F"/>
    </a:accent5>
    <a:accent6>
      <a:srgbClr val="000000"/>
    </a:accent6>
    <a:hlink>
      <a:srgbClr val="000000"/>
    </a:hlink>
    <a:folHlink>
      <a:srgbClr val="000000"/>
    </a:folHlink>
  </a:clrScheme>
</a:themeOverride>
</file>

<file path=ppt/theme/themeOverride4.xml><?xml version="1.0" encoding="utf-8"?>
<a:themeOverride xmlns:a="http://schemas.openxmlformats.org/drawingml/2006/main">
  <a:clrScheme name="Hyperlink">
    <a:dk1>
      <a:srgbClr val="000000"/>
    </a:dk1>
    <a:lt1>
      <a:srgbClr val="FFFFFF"/>
    </a:lt1>
    <a:dk2>
      <a:srgbClr val="000000"/>
    </a:dk2>
    <a:lt2>
      <a:srgbClr val="FFFFFF"/>
    </a:lt2>
    <a:accent1>
      <a:srgbClr val="E3006A"/>
    </a:accent1>
    <a:accent2>
      <a:srgbClr val="93117E"/>
    </a:accent2>
    <a:accent3>
      <a:srgbClr val="005EA8"/>
    </a:accent3>
    <a:accent4>
      <a:srgbClr val="008BD0"/>
    </a:accent4>
    <a:accent5>
      <a:srgbClr val="008E4F"/>
    </a:accent5>
    <a:accent6>
      <a:srgbClr val="000000"/>
    </a:accent6>
    <a:hlink>
      <a:srgbClr val="000000"/>
    </a:hlink>
    <a:folHlink>
      <a:srgbClr val="000000"/>
    </a:folHlink>
  </a:clrScheme>
</a:themeOverride>
</file>

<file path=ppt/theme/themeOverride5.xml><?xml version="1.0" encoding="utf-8"?>
<a:themeOverride xmlns:a="http://schemas.openxmlformats.org/drawingml/2006/main">
  <a:clrScheme name="Hyperlink">
    <a:dk1>
      <a:srgbClr val="000000"/>
    </a:dk1>
    <a:lt1>
      <a:srgbClr val="FFFFFF"/>
    </a:lt1>
    <a:dk2>
      <a:srgbClr val="000000"/>
    </a:dk2>
    <a:lt2>
      <a:srgbClr val="FFFFFF"/>
    </a:lt2>
    <a:accent1>
      <a:srgbClr val="E3006A"/>
    </a:accent1>
    <a:accent2>
      <a:srgbClr val="93117E"/>
    </a:accent2>
    <a:accent3>
      <a:srgbClr val="005EA8"/>
    </a:accent3>
    <a:accent4>
      <a:srgbClr val="008BD0"/>
    </a:accent4>
    <a:accent5>
      <a:srgbClr val="008E4F"/>
    </a:accent5>
    <a:accent6>
      <a:srgbClr val="000000"/>
    </a:accent6>
    <a:hlink>
      <a:srgbClr val="000000"/>
    </a:hlink>
    <a:folHlink>
      <a:srgbClr val="000000"/>
    </a:folHlink>
  </a:clrScheme>
</a:themeOverride>
</file>

<file path=ppt/theme/themeOverride6.xml><?xml version="1.0" encoding="utf-8"?>
<a:themeOverride xmlns:a="http://schemas.openxmlformats.org/drawingml/2006/main">
  <a:clrScheme name="Hyperlink">
    <a:dk1>
      <a:srgbClr val="000000"/>
    </a:dk1>
    <a:lt1>
      <a:srgbClr val="FFFFFF"/>
    </a:lt1>
    <a:dk2>
      <a:srgbClr val="000000"/>
    </a:dk2>
    <a:lt2>
      <a:srgbClr val="FFFFFF"/>
    </a:lt2>
    <a:accent1>
      <a:srgbClr val="E3006A"/>
    </a:accent1>
    <a:accent2>
      <a:srgbClr val="93117E"/>
    </a:accent2>
    <a:accent3>
      <a:srgbClr val="005EA8"/>
    </a:accent3>
    <a:accent4>
      <a:srgbClr val="008BD0"/>
    </a:accent4>
    <a:accent5>
      <a:srgbClr val="008E4F"/>
    </a:accent5>
    <a:accent6>
      <a:srgbClr val="000000"/>
    </a:accent6>
    <a:hlink>
      <a:srgbClr val="000000"/>
    </a:hlink>
    <a:folHlink>
      <a:srgbClr val="000000"/>
    </a:folHlink>
  </a:clrScheme>
</a:themeOverride>
</file>

<file path=ppt/theme/themeOverride7.xml><?xml version="1.0" encoding="utf-8"?>
<a:themeOverride xmlns:a="http://schemas.openxmlformats.org/drawingml/2006/main">
  <a:clrScheme name="Hyperlink">
    <a:dk1>
      <a:srgbClr val="000000"/>
    </a:dk1>
    <a:lt1>
      <a:srgbClr val="FFFFFF"/>
    </a:lt1>
    <a:dk2>
      <a:srgbClr val="000000"/>
    </a:dk2>
    <a:lt2>
      <a:srgbClr val="FFFFFF"/>
    </a:lt2>
    <a:accent1>
      <a:srgbClr val="E3006A"/>
    </a:accent1>
    <a:accent2>
      <a:srgbClr val="93117E"/>
    </a:accent2>
    <a:accent3>
      <a:srgbClr val="005EA8"/>
    </a:accent3>
    <a:accent4>
      <a:srgbClr val="008BD0"/>
    </a:accent4>
    <a:accent5>
      <a:srgbClr val="008E4F"/>
    </a:accent5>
    <a:accent6>
      <a:srgbClr val="000000"/>
    </a:accent6>
    <a:hlink>
      <a:srgbClr val="000000"/>
    </a:hlink>
    <a:folHlink>
      <a:srgbClr val="000000"/>
    </a:folHlink>
  </a:clrScheme>
</a:themeOverride>
</file>

<file path=ppt/theme/themeOverride8.xml><?xml version="1.0" encoding="utf-8"?>
<a:themeOverride xmlns:a="http://schemas.openxmlformats.org/drawingml/2006/main">
  <a:clrScheme name="Hyperlink">
    <a:dk1>
      <a:srgbClr val="000000"/>
    </a:dk1>
    <a:lt1>
      <a:srgbClr val="FFFFFF"/>
    </a:lt1>
    <a:dk2>
      <a:srgbClr val="000000"/>
    </a:dk2>
    <a:lt2>
      <a:srgbClr val="FFFFFF"/>
    </a:lt2>
    <a:accent1>
      <a:srgbClr val="E3006A"/>
    </a:accent1>
    <a:accent2>
      <a:srgbClr val="93117E"/>
    </a:accent2>
    <a:accent3>
      <a:srgbClr val="005EA8"/>
    </a:accent3>
    <a:accent4>
      <a:srgbClr val="008BD0"/>
    </a:accent4>
    <a:accent5>
      <a:srgbClr val="008E4F"/>
    </a:accent5>
    <a:accent6>
      <a:srgbClr val="000000"/>
    </a:accent6>
    <a:hlink>
      <a:srgbClr val="000000"/>
    </a:hlink>
    <a:folHlink>
      <a:srgbClr val="000000"/>
    </a:folHlink>
  </a:clrScheme>
</a:themeOverride>
</file>

<file path=ppt/theme/themeOverride9.xml><?xml version="1.0" encoding="utf-8"?>
<a:themeOverride xmlns:a="http://schemas.openxmlformats.org/drawingml/2006/main">
  <a:clrScheme name="Hyperlink">
    <a:dk1>
      <a:srgbClr val="000000"/>
    </a:dk1>
    <a:lt1>
      <a:srgbClr val="FFFFFF"/>
    </a:lt1>
    <a:dk2>
      <a:srgbClr val="000000"/>
    </a:dk2>
    <a:lt2>
      <a:srgbClr val="FFFFFF"/>
    </a:lt2>
    <a:accent1>
      <a:srgbClr val="E3006A"/>
    </a:accent1>
    <a:accent2>
      <a:srgbClr val="93117E"/>
    </a:accent2>
    <a:accent3>
      <a:srgbClr val="005EA8"/>
    </a:accent3>
    <a:accent4>
      <a:srgbClr val="008BD0"/>
    </a:accent4>
    <a:accent5>
      <a:srgbClr val="008E4F"/>
    </a:accent5>
    <a:accent6>
      <a:srgbClr val="000000"/>
    </a:accent6>
    <a:hlink>
      <a:srgbClr val="000000"/>
    </a:hlink>
    <a:folHlink>
      <a:srgbClr val="00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5864</TotalTime>
  <Words>934</Words>
  <Application>Microsoft Office PowerPoint</Application>
  <PresentationFormat>Произвольный</PresentationFormat>
  <Paragraphs>223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ＭＳ Ｐゴシック</vt:lpstr>
      <vt:lpstr>ＭＳ Ｐゴシック</vt:lpstr>
      <vt:lpstr>Arial</vt:lpstr>
      <vt:lpstr>Symbol</vt:lpstr>
      <vt:lpstr>Times New Roman</vt:lpstr>
      <vt:lpstr>Webdings</vt:lpstr>
      <vt:lpstr>Wingdings</vt:lpstr>
      <vt:lpstr>ヒラギノ角ゴ Pro W3</vt:lpstr>
      <vt:lpstr>For external and internal Presentation</vt:lpstr>
      <vt:lpstr>Презентация PowerPoint</vt:lpstr>
      <vt:lpstr>О компании Rittal</vt:lpstr>
      <vt:lpstr>О компании Rittal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Edge Data Center</vt:lpstr>
      <vt:lpstr>Презентация PowerPoint</vt:lpstr>
      <vt:lpstr>Своя рубашка ближе к телу</vt:lpstr>
      <vt:lpstr>Презентация PowerPoint</vt:lpstr>
      <vt:lpstr>Презентация PowerPoint</vt:lpstr>
      <vt:lpstr>Центр ИТ-компетенции</vt:lpstr>
      <vt:lpstr>Презентация PowerPoint</vt:lpstr>
      <vt:lpstr>Презентация PowerPoint</vt:lpstr>
      <vt:lpstr>Презентация PowerPoint</vt:lpstr>
    </vt:vector>
  </TitlesOfParts>
  <Company>FLG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Rittal IT infrastructure - Next level for data centre</dc:title>
  <dc:creator>Jessica Gamsjäger</dc:creator>
  <cp:keywords>RITT IT PPT Master</cp:keywords>
  <cp:lastModifiedBy>Alexander Nilov - Rittal RU</cp:lastModifiedBy>
  <cp:revision>1351</cp:revision>
  <cp:lastPrinted>2017-10-17T06:21:39Z</cp:lastPrinted>
  <dcterms:created xsi:type="dcterms:W3CDTF">2014-07-24T08:04:00Z</dcterms:created>
  <dcterms:modified xsi:type="dcterms:W3CDTF">2018-04-18T12:21:43Z</dcterms:modified>
  <cp:category>rev1_v6</cp:category>
</cp:coreProperties>
</file>